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6"/>
  </p:notesMasterIdLst>
  <p:sldIdLst>
    <p:sldId id="271" r:id="rId2"/>
    <p:sldId id="257" r:id="rId3"/>
    <p:sldId id="258" r:id="rId4"/>
    <p:sldId id="260" r:id="rId5"/>
    <p:sldId id="272" r:id="rId6"/>
    <p:sldId id="261" r:id="rId7"/>
    <p:sldId id="264" r:id="rId8"/>
    <p:sldId id="262" r:id="rId9"/>
    <p:sldId id="263" r:id="rId10"/>
    <p:sldId id="267" r:id="rId11"/>
    <p:sldId id="268" r:id="rId12"/>
    <p:sldId id="265" r:id="rId13"/>
    <p:sldId id="269" r:id="rId14"/>
    <p:sldId id="270" r:id="rId15"/>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471"/>
    <p:restoredTop sz="84553"/>
  </p:normalViewPr>
  <p:slideViewPr>
    <p:cSldViewPr snapToGrid="0" snapToObjects="1">
      <p:cViewPr>
        <p:scale>
          <a:sx n="100" d="100"/>
          <a:sy n="100" d="100"/>
        </p:scale>
        <p:origin x="1672" y="144"/>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viewProps" Target="view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notesMaster" Target="notesMasters/notesMaster1.xml"/><Relationship Id="rId2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slide" Target="slides/slide14.xml"/><Relationship Id="rId10" Type="http://schemas.openxmlformats.org/officeDocument/2006/relationships/slide" Target="slides/slide9.xml"/><Relationship Id="rId19"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s>
</file>

<file path=ppt/diagrams/_rels/data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svg"/><Relationship Id="rId1" Type="http://schemas.openxmlformats.org/officeDocument/2006/relationships/image" Target="../media/image1.png"/><Relationship Id="rId4" Type="http://schemas.openxmlformats.org/officeDocument/2006/relationships/image" Target="../media/image4.svg"/></Relationships>
</file>

<file path=ppt/diagrams/_rels/drawing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svg"/><Relationship Id="rId1" Type="http://schemas.openxmlformats.org/officeDocument/2006/relationships/image" Target="../media/image1.png"/><Relationship Id="rId4" Type="http://schemas.openxmlformats.org/officeDocument/2006/relationships/image" Target="../media/image4.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007B85C-BA49-46E2-8E43-FF0CADDE9EDA}"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462BCAC4-E328-4DF3-8F00-70769352B2E0}">
      <dgm:prSet/>
      <dgm:spPr/>
      <dgm:t>
        <a:bodyPr/>
        <a:lstStyle/>
        <a:p>
          <a:pPr>
            <a:lnSpc>
              <a:spcPct val="100000"/>
            </a:lnSpc>
          </a:pPr>
          <a:r>
            <a:rPr lang="en-US"/>
            <a:t>1. Using technology for content delivery outside the classroom increases the quality of in-class interactions.</a:t>
          </a:r>
        </a:p>
      </dgm:t>
    </dgm:pt>
    <dgm:pt modelId="{C8276E00-E4DD-4F68-8DF2-E402C0040707}" type="parTrans" cxnId="{EB4EFD75-97AC-4943-8BB5-4427D83E1123}">
      <dgm:prSet/>
      <dgm:spPr/>
      <dgm:t>
        <a:bodyPr/>
        <a:lstStyle/>
        <a:p>
          <a:endParaRPr lang="en-US"/>
        </a:p>
      </dgm:t>
    </dgm:pt>
    <dgm:pt modelId="{F4FFE98A-9FFB-4D49-BB7D-A529837BA93E}" type="sibTrans" cxnId="{EB4EFD75-97AC-4943-8BB5-4427D83E1123}">
      <dgm:prSet/>
      <dgm:spPr/>
      <dgm:t>
        <a:bodyPr/>
        <a:lstStyle/>
        <a:p>
          <a:endParaRPr lang="en-US"/>
        </a:p>
      </dgm:t>
    </dgm:pt>
    <dgm:pt modelId="{B2B8C7FA-E217-4D33-A87C-8062127B6478}">
      <dgm:prSet/>
      <dgm:spPr/>
      <dgm:t>
        <a:bodyPr/>
        <a:lstStyle/>
        <a:p>
          <a:pPr>
            <a:lnSpc>
              <a:spcPct val="100000"/>
            </a:lnSpc>
          </a:pPr>
          <a:r>
            <a:rPr lang="en-US"/>
            <a:t>2. Students will be more engaged and perform better academically with interactive in-class activities.</a:t>
          </a:r>
        </a:p>
      </dgm:t>
    </dgm:pt>
    <dgm:pt modelId="{236BD411-FD2E-4783-9206-6431141E64D7}" type="parTrans" cxnId="{FC729306-8672-4227-938F-789776699767}">
      <dgm:prSet/>
      <dgm:spPr/>
      <dgm:t>
        <a:bodyPr/>
        <a:lstStyle/>
        <a:p>
          <a:endParaRPr lang="en-US"/>
        </a:p>
      </dgm:t>
    </dgm:pt>
    <dgm:pt modelId="{B0CBDF11-C77D-4147-ABB7-BF3568482EAD}" type="sibTrans" cxnId="{FC729306-8672-4227-938F-789776699767}">
      <dgm:prSet/>
      <dgm:spPr/>
      <dgm:t>
        <a:bodyPr/>
        <a:lstStyle/>
        <a:p>
          <a:endParaRPr lang="en-US"/>
        </a:p>
      </dgm:t>
    </dgm:pt>
    <dgm:pt modelId="{FC9AD9D1-CDE6-478E-BB84-85BA135E54A3}" type="pres">
      <dgm:prSet presAssocID="{4007B85C-BA49-46E2-8E43-FF0CADDE9EDA}" presName="root" presStyleCnt="0">
        <dgm:presLayoutVars>
          <dgm:dir/>
          <dgm:resizeHandles val="exact"/>
        </dgm:presLayoutVars>
      </dgm:prSet>
      <dgm:spPr/>
    </dgm:pt>
    <dgm:pt modelId="{B915D4C2-54D6-4897-9879-EC253AEC2E13}" type="pres">
      <dgm:prSet presAssocID="{462BCAC4-E328-4DF3-8F00-70769352B2E0}" presName="compNode" presStyleCnt="0"/>
      <dgm:spPr/>
    </dgm:pt>
    <dgm:pt modelId="{C4338AA9-F908-432C-8B70-CBA155900BEF}" type="pres">
      <dgm:prSet presAssocID="{462BCAC4-E328-4DF3-8F00-70769352B2E0}" presName="bgRect" presStyleLbl="bgShp" presStyleIdx="0" presStyleCnt="2"/>
      <dgm:spPr/>
    </dgm:pt>
    <dgm:pt modelId="{F0733D19-0442-4534-8A45-7BEADE0ED7D1}" type="pres">
      <dgm:prSet presAssocID="{462BCAC4-E328-4DF3-8F00-70769352B2E0}" presName="iconRect" presStyleLbl="node1" presStyleIdx="0" presStyleCnt="2"/>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dgm:spPr>
      <dgm:extLst>
        <a:ext uri="{E40237B7-FDA0-4F09-8148-C483321AD2D9}">
          <dgm14:cNvPr xmlns:dgm14="http://schemas.microsoft.com/office/drawing/2010/diagram" id="0" name="" descr="Classroom"/>
        </a:ext>
      </dgm:extLst>
    </dgm:pt>
    <dgm:pt modelId="{AAC9F3E2-D00E-4315-B7E5-69A6802077FA}" type="pres">
      <dgm:prSet presAssocID="{462BCAC4-E328-4DF3-8F00-70769352B2E0}" presName="spaceRect" presStyleCnt="0"/>
      <dgm:spPr/>
    </dgm:pt>
    <dgm:pt modelId="{679391AF-CA3D-4EC3-8E5A-641457FAF152}" type="pres">
      <dgm:prSet presAssocID="{462BCAC4-E328-4DF3-8F00-70769352B2E0}" presName="parTx" presStyleLbl="revTx" presStyleIdx="0" presStyleCnt="2">
        <dgm:presLayoutVars>
          <dgm:chMax val="0"/>
          <dgm:chPref val="0"/>
        </dgm:presLayoutVars>
      </dgm:prSet>
      <dgm:spPr/>
    </dgm:pt>
    <dgm:pt modelId="{3CC9E584-038D-4A3B-8271-F1FF3EDB326A}" type="pres">
      <dgm:prSet presAssocID="{F4FFE98A-9FFB-4D49-BB7D-A529837BA93E}" presName="sibTrans" presStyleCnt="0"/>
      <dgm:spPr/>
    </dgm:pt>
    <dgm:pt modelId="{35753EFA-374D-4115-A174-E8F25419B311}" type="pres">
      <dgm:prSet presAssocID="{B2B8C7FA-E217-4D33-A87C-8062127B6478}" presName="compNode" presStyleCnt="0"/>
      <dgm:spPr/>
    </dgm:pt>
    <dgm:pt modelId="{E7A5FEB3-23A7-44AF-AD42-D367D0DB1754}" type="pres">
      <dgm:prSet presAssocID="{B2B8C7FA-E217-4D33-A87C-8062127B6478}" presName="bgRect" presStyleLbl="bgShp" presStyleIdx="1" presStyleCnt="2"/>
      <dgm:spPr/>
    </dgm:pt>
    <dgm:pt modelId="{2F6DF903-7CCD-43DF-A91A-29AF8543A02B}" type="pres">
      <dgm:prSet presAssocID="{B2B8C7FA-E217-4D33-A87C-8062127B6478}" presName="iconRect" presStyleLbl="node1" presStyleIdx="1" presStyleCnt="2"/>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dgm:spPr>
      <dgm:extLst>
        <a:ext uri="{E40237B7-FDA0-4F09-8148-C483321AD2D9}">
          <dgm14:cNvPr xmlns:dgm14="http://schemas.microsoft.com/office/drawing/2010/diagram" id="0" name="" descr="Diploma Roll"/>
        </a:ext>
      </dgm:extLst>
    </dgm:pt>
    <dgm:pt modelId="{34A5E058-343B-4321-83A8-17FF5198D0CB}" type="pres">
      <dgm:prSet presAssocID="{B2B8C7FA-E217-4D33-A87C-8062127B6478}" presName="spaceRect" presStyleCnt="0"/>
      <dgm:spPr/>
    </dgm:pt>
    <dgm:pt modelId="{90E938A4-C51D-4C72-90A9-8F2EC5D33FC7}" type="pres">
      <dgm:prSet presAssocID="{B2B8C7FA-E217-4D33-A87C-8062127B6478}" presName="parTx" presStyleLbl="revTx" presStyleIdx="1" presStyleCnt="2">
        <dgm:presLayoutVars>
          <dgm:chMax val="0"/>
          <dgm:chPref val="0"/>
        </dgm:presLayoutVars>
      </dgm:prSet>
      <dgm:spPr/>
    </dgm:pt>
  </dgm:ptLst>
  <dgm:cxnLst>
    <dgm:cxn modelId="{FC729306-8672-4227-938F-789776699767}" srcId="{4007B85C-BA49-46E2-8E43-FF0CADDE9EDA}" destId="{B2B8C7FA-E217-4D33-A87C-8062127B6478}" srcOrd="1" destOrd="0" parTransId="{236BD411-FD2E-4783-9206-6431141E64D7}" sibTransId="{B0CBDF11-C77D-4147-ABB7-BF3568482EAD}"/>
    <dgm:cxn modelId="{7C2A2B1D-0909-48F2-B929-981808365C19}" type="presOf" srcId="{B2B8C7FA-E217-4D33-A87C-8062127B6478}" destId="{90E938A4-C51D-4C72-90A9-8F2EC5D33FC7}" srcOrd="0" destOrd="0" presId="urn:microsoft.com/office/officeart/2018/2/layout/IconVerticalSolidList"/>
    <dgm:cxn modelId="{8DC51D3C-9569-46AE-BACC-D4A574CB4151}" type="presOf" srcId="{4007B85C-BA49-46E2-8E43-FF0CADDE9EDA}" destId="{FC9AD9D1-CDE6-478E-BB84-85BA135E54A3}" srcOrd="0" destOrd="0" presId="urn:microsoft.com/office/officeart/2018/2/layout/IconVerticalSolidList"/>
    <dgm:cxn modelId="{18B6A34C-733B-4273-88AA-FF29936739CE}" type="presOf" srcId="{462BCAC4-E328-4DF3-8F00-70769352B2E0}" destId="{679391AF-CA3D-4EC3-8E5A-641457FAF152}" srcOrd="0" destOrd="0" presId="urn:microsoft.com/office/officeart/2018/2/layout/IconVerticalSolidList"/>
    <dgm:cxn modelId="{EB4EFD75-97AC-4943-8BB5-4427D83E1123}" srcId="{4007B85C-BA49-46E2-8E43-FF0CADDE9EDA}" destId="{462BCAC4-E328-4DF3-8F00-70769352B2E0}" srcOrd="0" destOrd="0" parTransId="{C8276E00-E4DD-4F68-8DF2-E402C0040707}" sibTransId="{F4FFE98A-9FFB-4D49-BB7D-A529837BA93E}"/>
    <dgm:cxn modelId="{3FA82AEF-E789-45F4-BC29-2E4CDA8A65C7}" type="presParOf" srcId="{FC9AD9D1-CDE6-478E-BB84-85BA135E54A3}" destId="{B915D4C2-54D6-4897-9879-EC253AEC2E13}" srcOrd="0" destOrd="0" presId="urn:microsoft.com/office/officeart/2018/2/layout/IconVerticalSolidList"/>
    <dgm:cxn modelId="{166BB25F-0268-4DCA-8DE1-B8144A9F72AB}" type="presParOf" srcId="{B915D4C2-54D6-4897-9879-EC253AEC2E13}" destId="{C4338AA9-F908-432C-8B70-CBA155900BEF}" srcOrd="0" destOrd="0" presId="urn:microsoft.com/office/officeart/2018/2/layout/IconVerticalSolidList"/>
    <dgm:cxn modelId="{886EBEBD-257B-42B7-8777-A85EF4A05E05}" type="presParOf" srcId="{B915D4C2-54D6-4897-9879-EC253AEC2E13}" destId="{F0733D19-0442-4534-8A45-7BEADE0ED7D1}" srcOrd="1" destOrd="0" presId="urn:microsoft.com/office/officeart/2018/2/layout/IconVerticalSolidList"/>
    <dgm:cxn modelId="{475B4154-00D8-4449-8840-F0F4C3390A1D}" type="presParOf" srcId="{B915D4C2-54D6-4897-9879-EC253AEC2E13}" destId="{AAC9F3E2-D00E-4315-B7E5-69A6802077FA}" srcOrd="2" destOrd="0" presId="urn:microsoft.com/office/officeart/2018/2/layout/IconVerticalSolidList"/>
    <dgm:cxn modelId="{D1DBB9D8-F63F-423B-AC51-0522B19ABFBE}" type="presParOf" srcId="{B915D4C2-54D6-4897-9879-EC253AEC2E13}" destId="{679391AF-CA3D-4EC3-8E5A-641457FAF152}" srcOrd="3" destOrd="0" presId="urn:microsoft.com/office/officeart/2018/2/layout/IconVerticalSolidList"/>
    <dgm:cxn modelId="{4A78973E-B777-4DA1-8E5B-2D3D967FFFF2}" type="presParOf" srcId="{FC9AD9D1-CDE6-478E-BB84-85BA135E54A3}" destId="{3CC9E584-038D-4A3B-8271-F1FF3EDB326A}" srcOrd="1" destOrd="0" presId="urn:microsoft.com/office/officeart/2018/2/layout/IconVerticalSolidList"/>
    <dgm:cxn modelId="{F9E1BE97-B86A-4997-96BE-C4BCCF8959CE}" type="presParOf" srcId="{FC9AD9D1-CDE6-478E-BB84-85BA135E54A3}" destId="{35753EFA-374D-4115-A174-E8F25419B311}" srcOrd="2" destOrd="0" presId="urn:microsoft.com/office/officeart/2018/2/layout/IconVerticalSolidList"/>
    <dgm:cxn modelId="{3609CF2A-BF86-4AA5-B416-9F9C118326EC}" type="presParOf" srcId="{35753EFA-374D-4115-A174-E8F25419B311}" destId="{E7A5FEB3-23A7-44AF-AD42-D367D0DB1754}" srcOrd="0" destOrd="0" presId="urn:microsoft.com/office/officeart/2018/2/layout/IconVerticalSolidList"/>
    <dgm:cxn modelId="{B85B7E5E-9A69-44AA-AF18-0D9327BA9738}" type="presParOf" srcId="{35753EFA-374D-4115-A174-E8F25419B311}" destId="{2F6DF903-7CCD-43DF-A91A-29AF8543A02B}" srcOrd="1" destOrd="0" presId="urn:microsoft.com/office/officeart/2018/2/layout/IconVerticalSolidList"/>
    <dgm:cxn modelId="{34DEF215-2FDF-4F92-A7D9-759737650B0F}" type="presParOf" srcId="{35753EFA-374D-4115-A174-E8F25419B311}" destId="{34A5E058-343B-4321-83A8-17FF5198D0CB}" srcOrd="2" destOrd="0" presId="urn:microsoft.com/office/officeart/2018/2/layout/IconVerticalSolidList"/>
    <dgm:cxn modelId="{4B0B9081-0DFE-48DA-ADCC-D099A4DEC3D2}" type="presParOf" srcId="{35753EFA-374D-4115-A174-E8F25419B311}" destId="{90E938A4-C51D-4C72-90A9-8F2EC5D33FC7}"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338AA9-F908-432C-8B70-CBA155900BEF}">
      <dsp:nvSpPr>
        <dsp:cNvPr id="0" name=""/>
        <dsp:cNvSpPr/>
      </dsp:nvSpPr>
      <dsp:spPr>
        <a:xfrm>
          <a:off x="0" y="735468"/>
          <a:ext cx="8229600" cy="1357788"/>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0733D19-0442-4534-8A45-7BEADE0ED7D1}">
      <dsp:nvSpPr>
        <dsp:cNvPr id="0" name=""/>
        <dsp:cNvSpPr/>
      </dsp:nvSpPr>
      <dsp:spPr>
        <a:xfrm>
          <a:off x="410731" y="1040971"/>
          <a:ext cx="746783" cy="746783"/>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9391AF-CA3D-4EC3-8E5A-641457FAF152}">
      <dsp:nvSpPr>
        <dsp:cNvPr id="0" name=""/>
        <dsp:cNvSpPr/>
      </dsp:nvSpPr>
      <dsp:spPr>
        <a:xfrm>
          <a:off x="1568246" y="735468"/>
          <a:ext cx="6661353" cy="13577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3699" tIns="143699" rIns="143699" bIns="143699" numCol="1" spcCol="1270" anchor="ctr" anchorCtr="0">
          <a:noAutofit/>
        </a:bodyPr>
        <a:lstStyle/>
        <a:p>
          <a:pPr marL="0" lvl="0" indent="0" algn="l" defTabSz="1022350">
            <a:lnSpc>
              <a:spcPct val="100000"/>
            </a:lnSpc>
            <a:spcBef>
              <a:spcPct val="0"/>
            </a:spcBef>
            <a:spcAft>
              <a:spcPct val="35000"/>
            </a:spcAft>
            <a:buNone/>
          </a:pPr>
          <a:r>
            <a:rPr lang="en-US" sz="2300" kern="1200"/>
            <a:t>1. Using technology for content delivery outside the classroom increases the quality of in-class interactions.</a:t>
          </a:r>
        </a:p>
      </dsp:txBody>
      <dsp:txXfrm>
        <a:off x="1568246" y="735468"/>
        <a:ext cx="6661353" cy="1357788"/>
      </dsp:txXfrm>
    </dsp:sp>
    <dsp:sp modelId="{E7A5FEB3-23A7-44AF-AD42-D367D0DB1754}">
      <dsp:nvSpPr>
        <dsp:cNvPr id="0" name=""/>
        <dsp:cNvSpPr/>
      </dsp:nvSpPr>
      <dsp:spPr>
        <a:xfrm>
          <a:off x="0" y="2432705"/>
          <a:ext cx="8229600" cy="1357788"/>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F6DF903-7CCD-43DF-A91A-29AF8543A02B}">
      <dsp:nvSpPr>
        <dsp:cNvPr id="0" name=""/>
        <dsp:cNvSpPr/>
      </dsp:nvSpPr>
      <dsp:spPr>
        <a:xfrm>
          <a:off x="410731" y="2738207"/>
          <a:ext cx="746783" cy="746783"/>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0E938A4-C51D-4C72-90A9-8F2EC5D33FC7}">
      <dsp:nvSpPr>
        <dsp:cNvPr id="0" name=""/>
        <dsp:cNvSpPr/>
      </dsp:nvSpPr>
      <dsp:spPr>
        <a:xfrm>
          <a:off x="1568246" y="2432705"/>
          <a:ext cx="6661353" cy="135778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3699" tIns="143699" rIns="143699" bIns="143699" numCol="1" spcCol="1270" anchor="ctr" anchorCtr="0">
          <a:noAutofit/>
        </a:bodyPr>
        <a:lstStyle/>
        <a:p>
          <a:pPr marL="0" lvl="0" indent="0" algn="l" defTabSz="1022350">
            <a:lnSpc>
              <a:spcPct val="100000"/>
            </a:lnSpc>
            <a:spcBef>
              <a:spcPct val="0"/>
            </a:spcBef>
            <a:spcAft>
              <a:spcPct val="35000"/>
            </a:spcAft>
            <a:buNone/>
          </a:pPr>
          <a:r>
            <a:rPr lang="en-US" sz="2300" kern="1200"/>
            <a:t>2. Students will be more engaged and perform better academically with interactive in-class activities.</a:t>
          </a:r>
        </a:p>
      </dsp:txBody>
      <dsp:txXfrm>
        <a:off x="1568246" y="2432705"/>
        <a:ext cx="6661353" cy="1357788"/>
      </dsp:txXfrm>
    </dsp:sp>
  </dsp:spTree>
</dsp:drawing>
</file>

<file path=ppt/diagrams/layout1.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FF2A8D1-D7FE-3D45-B289-0790E2788EE7}" type="datetimeFigureOut">
              <a:rPr lang="en-US" smtClean="0"/>
              <a:t>5/15/24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AEABCED-655F-D540-86F4-7FD824B838D8}" type="slidenum">
              <a:rPr lang="en-US" smtClean="0"/>
              <a:t>‹#›</a:t>
            </a:fld>
            <a:endParaRPr lang="en-US"/>
          </a:p>
        </p:txBody>
      </p:sp>
    </p:spTree>
    <p:extLst>
      <p:ext uri="{BB962C8B-B14F-4D97-AF65-F5344CB8AC3E}">
        <p14:creationId xmlns:p14="http://schemas.microsoft.com/office/powerpoint/2010/main" val="30508226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b="1" dirty="0">
                <a:effectLst/>
                <a:latin typeface="Helvetica Neue" panose="02000503000000020004" pitchFamily="2" charset="0"/>
              </a:rPr>
              <a:t>(Overarching) Research Question: (in my opinion)</a:t>
            </a:r>
            <a:endParaRPr lang="en-IN" dirty="0">
              <a:effectLst/>
              <a:latin typeface="Helvetica Neue" panose="02000503000000020004" pitchFamily="2" charset="0"/>
            </a:endParaRPr>
          </a:p>
          <a:p>
            <a:r>
              <a:rPr lang="en-IN" dirty="0">
                <a:effectLst/>
                <a:latin typeface="Helvetica Neue" panose="02000503000000020004" pitchFamily="2" charset="0"/>
              </a:rPr>
              <a:t>How can technology be leveraged in higher education to enhance student engagement and faculty-student interaction while maintaining the value of face-to-face interactions and appropriately balancing the benefits of technological and human elements in learning communities?</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2</a:t>
            </a:fld>
            <a:endParaRPr lang="en-US"/>
          </a:p>
        </p:txBody>
      </p:sp>
    </p:spTree>
    <p:extLst>
      <p:ext uri="{BB962C8B-B14F-4D97-AF65-F5344CB8AC3E}">
        <p14:creationId xmlns:p14="http://schemas.microsoft.com/office/powerpoint/2010/main" val="35275096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b="1" dirty="0">
                <a:effectLst/>
                <a:latin typeface="Helvetica Neue" panose="02000503000000020004" pitchFamily="2" charset="0"/>
              </a:rPr>
              <a:t>Critiques / Fixes:</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Empirical Data:</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The book could benefit from more empirical data to support its claims.</a:t>
            </a:r>
          </a:p>
          <a:p>
            <a:pPr marL="742950" lvl="1" indent="-285750">
              <a:buFont typeface="Arial" panose="020B0604020202020204" pitchFamily="34" charset="0"/>
              <a:buChar char="•"/>
            </a:pPr>
            <a:r>
              <a:rPr lang="en-IN" dirty="0">
                <a:effectLst/>
                <a:latin typeface="Helvetica Neue" panose="02000503000000020004" pitchFamily="2" charset="0"/>
              </a:rPr>
              <a:t>Future research should use rigorous experimental designs to test Bowen's "naked" teaching approach.</a:t>
            </a:r>
          </a:p>
          <a:p>
            <a:pPr>
              <a:buFont typeface="Arial" panose="020B0604020202020204" pitchFamily="34" charset="0"/>
              <a:buChar char="•"/>
            </a:pPr>
            <a:r>
              <a:rPr lang="en-IN" b="1" dirty="0">
                <a:effectLst/>
                <a:latin typeface="Helvetica Neue" panose="02000503000000020004" pitchFamily="2" charset="0"/>
              </a:rPr>
              <a:t>Student Voice:</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Lacks direct input and feedback from students.</a:t>
            </a:r>
          </a:p>
          <a:p>
            <a:pPr marL="742950" lvl="1" indent="-285750">
              <a:buFont typeface="Arial" panose="020B0604020202020204" pitchFamily="34" charset="0"/>
              <a:buChar char="•"/>
            </a:pPr>
            <a:r>
              <a:rPr lang="en-IN" dirty="0">
                <a:effectLst/>
                <a:latin typeface="Helvetica Neue" panose="02000503000000020004" pitchFamily="2" charset="0"/>
              </a:rPr>
              <a:t>Assumes student preferences without substantial evidence.</a:t>
            </a:r>
          </a:p>
          <a:p>
            <a:pPr>
              <a:buFont typeface="Arial" panose="020B0604020202020204" pitchFamily="34" charset="0"/>
              <a:buChar char="•"/>
            </a:pPr>
            <a:r>
              <a:rPr lang="en-IN" b="1" dirty="0">
                <a:effectLst/>
                <a:latin typeface="Helvetica Neue" panose="02000503000000020004" pitchFamily="2" charset="0"/>
              </a:rPr>
              <a:t>Learning Curve:</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Suggests numerous new technologies that may be challenging for non-tech-savvy educators.</a:t>
            </a:r>
          </a:p>
          <a:p>
            <a:pPr>
              <a:buFont typeface="Arial" panose="020B0604020202020204" pitchFamily="34" charset="0"/>
              <a:buChar char="•"/>
            </a:pPr>
            <a:r>
              <a:rPr lang="en-IN" b="1" dirty="0">
                <a:effectLst/>
                <a:latin typeface="Helvetica Neue" panose="02000503000000020004" pitchFamily="2" charset="0"/>
              </a:rPr>
              <a:t>Alternative Analysis:</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Conduct a longitudinal study comparing outcomes of Bowen's method versus traditional lectures for robust evidence.</a:t>
            </a:r>
          </a:p>
          <a:p>
            <a:pPr>
              <a:buFont typeface="Arial" panose="020B0604020202020204" pitchFamily="34" charset="0"/>
              <a:buChar char="•"/>
            </a:pPr>
            <a:r>
              <a:rPr lang="en-IN" b="1" dirty="0">
                <a:effectLst/>
                <a:latin typeface="Helvetica Neue" panose="02000503000000020004" pitchFamily="2" charset="0"/>
              </a:rPr>
              <a:t>Applications to Language Instruction:</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Limited specific references to foreign language education.</a:t>
            </a:r>
          </a:p>
          <a:p>
            <a:pPr marL="742950" lvl="1" indent="-285750">
              <a:buFont typeface="Arial" panose="020B0604020202020204" pitchFamily="34" charset="0"/>
              <a:buChar char="•"/>
            </a:pPr>
            <a:r>
              <a:rPr lang="en-IN" dirty="0">
                <a:effectLst/>
                <a:latin typeface="Helvetica Neue" panose="02000503000000020004" pitchFamily="2" charset="0"/>
              </a:rPr>
              <a:t>Promotes task-based activities and face-to-face interactions.</a:t>
            </a:r>
          </a:p>
          <a:p>
            <a:pPr marL="742950" lvl="1" indent="-285750">
              <a:buFont typeface="Arial" panose="020B0604020202020204" pitchFamily="34" charset="0"/>
              <a:buChar char="•"/>
            </a:pPr>
            <a:r>
              <a:rPr lang="en-IN" dirty="0">
                <a:effectLst/>
                <a:latin typeface="Helvetica Neue" panose="02000503000000020004" pitchFamily="2" charset="0"/>
              </a:rPr>
              <a:t>Encourages technology use for preparatory assessments and native-speaker exposure.</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13</a:t>
            </a:fld>
            <a:endParaRPr lang="en-US"/>
          </a:p>
        </p:txBody>
      </p:sp>
    </p:spTree>
    <p:extLst>
      <p:ext uri="{BB962C8B-B14F-4D97-AF65-F5344CB8AC3E}">
        <p14:creationId xmlns:p14="http://schemas.microsoft.com/office/powerpoint/2010/main" val="25839289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Char char="•"/>
            </a:pPr>
            <a:r>
              <a:rPr lang="en-IN" b="1" dirty="0">
                <a:effectLst/>
                <a:latin typeface="Menlo" panose="020B0609030804020204" pitchFamily="49" charset="0"/>
              </a:rPr>
              <a:t>Integration of Fields:</a:t>
            </a:r>
            <a:r>
              <a:rPr lang="en-IN" dirty="0">
                <a:effectLst/>
                <a:latin typeface="Menlo" panose="020B0609030804020204" pitchFamily="49" charset="0"/>
              </a:rPr>
              <a:t> Combines digital design, student development, scholarship of teaching and learning, and higher education reform.</a:t>
            </a:r>
          </a:p>
          <a:p>
            <a:pPr>
              <a:buFont typeface="Arial" panose="020B0604020202020204" pitchFamily="34" charset="0"/>
              <a:buChar char="•"/>
            </a:pPr>
            <a:r>
              <a:rPr lang="en-IN" b="1" dirty="0">
                <a:effectLst/>
                <a:latin typeface="Helvetica Neue" panose="02000503000000020004" pitchFamily="2" charset="0"/>
              </a:rPr>
              <a:t>Technological Leverage:</a:t>
            </a:r>
            <a:r>
              <a:rPr lang="en-IN" dirty="0">
                <a:effectLst/>
                <a:latin typeface="Helvetica Neue" panose="02000503000000020004" pitchFamily="2" charset="0"/>
              </a:rPr>
              <a:t> Technology should support pedagogical practices rather than fundamentally change the learning process.</a:t>
            </a:r>
          </a:p>
          <a:p>
            <a:pPr>
              <a:buFont typeface="Arial" panose="020B0604020202020204" pitchFamily="34" charset="0"/>
              <a:buChar char="•"/>
            </a:pPr>
            <a:r>
              <a:rPr lang="en-IN" b="1" dirty="0">
                <a:effectLst/>
                <a:latin typeface="Helvetica Neue" panose="02000503000000020004" pitchFamily="2" charset="0"/>
              </a:rPr>
              <a:t>E-Learning Landscape:</a:t>
            </a:r>
            <a:r>
              <a:rPr lang="en-IN" dirty="0">
                <a:effectLst/>
                <a:latin typeface="Helvetica Neue" panose="02000503000000020004" pitchFamily="2" charset="0"/>
              </a:rPr>
              <a:t> Examines the pervasive demand for online education and its implications for higher education.</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3</a:t>
            </a:fld>
            <a:endParaRPr lang="en-US"/>
          </a:p>
        </p:txBody>
      </p:sp>
    </p:spTree>
    <p:extLst>
      <p:ext uri="{BB962C8B-B14F-4D97-AF65-F5344CB8AC3E}">
        <p14:creationId xmlns:p14="http://schemas.microsoft.com/office/powerpoint/2010/main" val="1218056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Char char="•"/>
            </a:pPr>
            <a:r>
              <a:rPr lang="en-IN" b="1" dirty="0">
                <a:effectLst/>
                <a:latin typeface="Menlo" panose="020B0609030804020204" pitchFamily="49" charset="0"/>
              </a:rPr>
              <a:t>Main Argument:</a:t>
            </a:r>
            <a:endParaRPr lang="en-IN" dirty="0">
              <a:effectLst/>
              <a:latin typeface="Menlo" panose="020B0609030804020204" pitchFamily="49" charset="0"/>
            </a:endParaRPr>
          </a:p>
          <a:p>
            <a:r>
              <a:rPr lang="en-IN" dirty="0">
                <a:effectLst/>
                <a:latin typeface="Helvetica Neue" panose="02000503000000020004" pitchFamily="2" charset="0"/>
              </a:rPr>
              <a:t>The book introduces concepts related to using technology to enhance student learning, applicable to both college teachers and health professions instruction. Bowen explores the dual role of technology in both enhancing and detracting from student learning, emphasizing that student engagement and faculty-student interaction are crucial for effective learning. Technology should support these interactions outside the classroom to enhance in-class experiences.</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4</a:t>
            </a:fld>
            <a:endParaRPr lang="en-US"/>
          </a:p>
        </p:txBody>
      </p:sp>
    </p:spTree>
    <p:extLst>
      <p:ext uri="{BB962C8B-B14F-4D97-AF65-F5344CB8AC3E}">
        <p14:creationId xmlns:p14="http://schemas.microsoft.com/office/powerpoint/2010/main" val="49403607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N" dirty="0">
              <a:effectLst/>
            </a:endParaRPr>
          </a:p>
          <a:p>
            <a:pPr marL="742950" lvl="1" indent="-285750">
              <a:buFont typeface="Arial" panose="020B0604020202020204" pitchFamily="34" charset="0"/>
              <a:buChar char="•"/>
            </a:pPr>
            <a:r>
              <a:rPr lang="en-IN" b="1" dirty="0">
                <a:effectLst/>
                <a:latin typeface="Helvetica Neue" panose="02000503000000020004" pitchFamily="2" charset="0"/>
              </a:rPr>
              <a:t>Part 1: The New Digital Landscape</a:t>
            </a:r>
            <a:endParaRPr lang="en-IN" dirty="0">
              <a:effectLst/>
              <a:latin typeface="Helvetica Neue" panose="02000503000000020004" pitchFamily="2" charset="0"/>
            </a:endParaRPr>
          </a:p>
          <a:p>
            <a:pPr marL="1143000" lvl="2" indent="-228600">
              <a:buFont typeface="Arial" panose="020B0604020202020204" pitchFamily="34" charset="0"/>
              <a:buChar char="•"/>
            </a:pPr>
            <a:r>
              <a:rPr lang="en-IN" dirty="0">
                <a:effectLst/>
                <a:latin typeface="Helvetica Neue" panose="02000503000000020004" pitchFamily="2" charset="0"/>
              </a:rPr>
              <a:t>Global competition faced by universities.</a:t>
            </a:r>
          </a:p>
          <a:p>
            <a:pPr marL="1143000" lvl="2" indent="-228600">
              <a:buFont typeface="Arial" panose="020B0604020202020204" pitchFamily="34" charset="0"/>
              <a:buChar char="•"/>
            </a:pPr>
            <a:r>
              <a:rPr lang="en-IN" dirty="0">
                <a:effectLst/>
                <a:latin typeface="Helvetica Neue" panose="02000503000000020004" pitchFamily="2" charset="0"/>
              </a:rPr>
              <a:t>Social media, virtual classroom, and customizing learning.</a:t>
            </a:r>
          </a:p>
          <a:p>
            <a:pPr marL="1143000" lvl="2" indent="-228600">
              <a:buFont typeface="Arial" panose="020B0604020202020204" pitchFamily="34" charset="0"/>
              <a:buChar char="•"/>
            </a:pPr>
            <a:r>
              <a:rPr lang="en-IN" dirty="0">
                <a:effectLst/>
                <a:latin typeface="Helvetica Neue" panose="02000503000000020004" pitchFamily="2" charset="0"/>
              </a:rPr>
              <a:t>Educational value of video gaming and millennial skills.</a:t>
            </a:r>
          </a:p>
          <a:p>
            <a:pPr marL="1143000" lvl="2" indent="-228600">
              <a:buFont typeface="Arial" panose="020B0604020202020204" pitchFamily="34" charset="0"/>
              <a:buChar char="•"/>
            </a:pPr>
            <a:r>
              <a:rPr lang="en-IN" dirty="0">
                <a:effectLst/>
                <a:latin typeface="Helvetica Neue" panose="02000503000000020004" pitchFamily="2" charset="0"/>
              </a:rPr>
              <a:t>Prevalence and expectations of e-learning.</a:t>
            </a:r>
          </a:p>
          <a:p>
            <a:pPr marL="1143000" lvl="2" indent="-228600">
              <a:buFont typeface="Arial" panose="020B0604020202020204" pitchFamily="34" charset="0"/>
              <a:buChar char="•"/>
            </a:pPr>
            <a:r>
              <a:rPr lang="en-IN" dirty="0">
                <a:effectLst/>
                <a:latin typeface="Helvetica Neue" panose="02000503000000020004" pitchFamily="2" charset="0"/>
              </a:rPr>
              <a:t>Examples like military training, language learning, Khan Academy.</a:t>
            </a:r>
          </a:p>
          <a:p>
            <a:pPr marL="1143000" lvl="2" indent="-228600">
              <a:buFont typeface="Arial" panose="020B0604020202020204" pitchFamily="34" charset="0"/>
              <a:buChar char="•"/>
            </a:pPr>
            <a:r>
              <a:rPr lang="en-IN" dirty="0">
                <a:effectLst/>
                <a:latin typeface="Helvetica Neue" panose="02000503000000020004" pitchFamily="2" charset="0"/>
              </a:rPr>
              <a:t>Comparison of university pricing to wine pricing.</a:t>
            </a:r>
          </a:p>
          <a:p>
            <a:pPr marL="1143000" lvl="2" indent="-228600">
              <a:buFont typeface="Arial" panose="020B0604020202020204" pitchFamily="34" charset="0"/>
              <a:buChar char="•"/>
            </a:pPr>
            <a:r>
              <a:rPr lang="en-IN" dirty="0">
                <a:effectLst/>
                <a:latin typeface="Helvetica Neue" panose="02000503000000020004" pitchFamily="2" charset="0"/>
              </a:rPr>
              <a:t>AACU campaign for liberal education reform.</a:t>
            </a:r>
          </a:p>
          <a:p>
            <a:pPr marL="1143000" lvl="2" indent="-228600">
              <a:buFont typeface="Arial" panose="020B0604020202020204" pitchFamily="34" charset="0"/>
              <a:buChar char="•"/>
            </a:pPr>
            <a:r>
              <a:rPr lang="en-IN" dirty="0">
                <a:effectLst/>
                <a:latin typeface="Helvetica Neue" panose="02000503000000020004" pitchFamily="2" charset="0"/>
              </a:rPr>
              <a:t>Current state of education post-Digital Revolution.</a:t>
            </a:r>
          </a:p>
          <a:p>
            <a:pPr marL="1143000" lvl="2" indent="-228600">
              <a:buFont typeface="Arial" panose="020B0604020202020204" pitchFamily="34" charset="0"/>
              <a:buChar char="•"/>
            </a:pPr>
            <a:r>
              <a:rPr lang="en-IN" dirty="0">
                <a:effectLst/>
                <a:latin typeface="Helvetica Neue" panose="02000503000000020004" pitchFamily="2" charset="0"/>
              </a:rPr>
              <a:t>Importance of non-technological human interaction.</a:t>
            </a:r>
          </a:p>
          <a:p>
            <a:pPr marL="742950" lvl="1" indent="-285750">
              <a:buFont typeface="Arial" panose="020B0604020202020204" pitchFamily="34" charset="0"/>
              <a:buChar char="•"/>
            </a:pPr>
            <a:r>
              <a:rPr lang="en-IN" b="1" dirty="0">
                <a:effectLst/>
                <a:latin typeface="Helvetica Neue" panose="02000503000000020004" pitchFamily="2" charset="0"/>
              </a:rPr>
              <a:t>Part 2: Designing 21st Century Courses</a:t>
            </a:r>
            <a:endParaRPr lang="en-IN" dirty="0">
              <a:effectLst/>
              <a:latin typeface="Helvetica Neue" panose="02000503000000020004" pitchFamily="2" charset="0"/>
            </a:endParaRPr>
          </a:p>
          <a:p>
            <a:pPr marL="1143000" lvl="2" indent="-228600">
              <a:buFont typeface="Arial" panose="020B0604020202020204" pitchFamily="34" charset="0"/>
              <a:buChar char="•"/>
            </a:pPr>
            <a:r>
              <a:rPr lang="en-IN" dirty="0">
                <a:effectLst/>
                <a:latin typeface="Helvetica Neue" panose="02000503000000020004" pitchFamily="2" charset="0"/>
              </a:rPr>
              <a:t>Social proximity and digital classroom.</a:t>
            </a:r>
          </a:p>
          <a:p>
            <a:pPr marL="1143000" lvl="2" indent="-228600">
              <a:buFont typeface="Arial" panose="020B0604020202020204" pitchFamily="34" charset="0"/>
              <a:buChar char="•"/>
            </a:pPr>
            <a:r>
              <a:rPr lang="en-IN" dirty="0">
                <a:effectLst/>
                <a:latin typeface="Helvetica Neue" panose="02000503000000020004" pitchFamily="2" charset="0"/>
              </a:rPr>
              <a:t>Loss of reflection and interaction time.</a:t>
            </a:r>
          </a:p>
          <a:p>
            <a:pPr marL="1143000" lvl="2" indent="-228600">
              <a:buFont typeface="Arial" panose="020B0604020202020204" pitchFamily="34" charset="0"/>
              <a:buChar char="•"/>
            </a:pPr>
            <a:r>
              <a:rPr lang="en-IN" dirty="0">
                <a:effectLst/>
                <a:latin typeface="Helvetica Neue" panose="02000503000000020004" pitchFamily="2" charset="0"/>
              </a:rPr>
              <a:t>Digital platforms to foster communities.</a:t>
            </a:r>
          </a:p>
          <a:p>
            <a:pPr marL="1143000" lvl="2" indent="-228600">
              <a:buFont typeface="Arial" panose="020B0604020202020204" pitchFamily="34" charset="0"/>
              <a:buChar char="•"/>
            </a:pPr>
            <a:r>
              <a:rPr lang="en-IN" dirty="0">
                <a:effectLst/>
                <a:latin typeface="Helvetica Neue" panose="02000503000000020004" pitchFamily="2" charset="0"/>
              </a:rPr>
              <a:t>Educators as curators of knowledge.</a:t>
            </a:r>
          </a:p>
          <a:p>
            <a:pPr marL="1143000" lvl="2" indent="-228600">
              <a:buFont typeface="Arial" panose="020B0604020202020204" pitchFamily="34" charset="0"/>
              <a:buChar char="•"/>
            </a:pPr>
            <a:r>
              <a:rPr lang="en-IN" dirty="0">
                <a:effectLst/>
                <a:latin typeface="Helvetica Neue" panose="02000503000000020004" pitchFamily="2" charset="0"/>
              </a:rPr>
              <a:t>Potential increase in faculty workload.</a:t>
            </a:r>
          </a:p>
          <a:p>
            <a:pPr marL="1143000" lvl="2" indent="-228600">
              <a:buFont typeface="Arial" panose="020B0604020202020204" pitchFamily="34" charset="0"/>
              <a:buChar char="•"/>
            </a:pPr>
            <a:r>
              <a:rPr lang="en-IN" dirty="0">
                <a:effectLst/>
                <a:latin typeface="Helvetica Neue" panose="02000503000000020004" pitchFamily="2" charset="0"/>
              </a:rPr>
              <a:t>Designing courses inspired by video games.</a:t>
            </a:r>
          </a:p>
          <a:p>
            <a:pPr marL="1143000" lvl="2" indent="-228600">
              <a:buFont typeface="Arial" panose="020B0604020202020204" pitchFamily="34" charset="0"/>
              <a:buChar char="•"/>
            </a:pPr>
            <a:r>
              <a:rPr lang="en-IN" dirty="0">
                <a:effectLst/>
                <a:latin typeface="Helvetica Neue" panose="02000503000000020004" pitchFamily="2" charset="0"/>
              </a:rPr>
              <a:t>Technology for information delivery and engagement.</a:t>
            </a:r>
          </a:p>
          <a:p>
            <a:pPr marL="1143000" lvl="2" indent="-228600">
              <a:buFont typeface="Arial" panose="020B0604020202020204" pitchFamily="34" charset="0"/>
              <a:buChar char="•"/>
            </a:pPr>
            <a:r>
              <a:rPr lang="en-IN" dirty="0">
                <a:effectLst/>
                <a:latin typeface="Helvetica Neue" panose="02000503000000020004" pitchFamily="2" charset="0"/>
              </a:rPr>
              <a:t>Technology for assessment and interactive classrooms.</a:t>
            </a:r>
          </a:p>
          <a:p>
            <a:pPr marL="1143000" lvl="2" indent="-228600">
              <a:buFont typeface="Arial" panose="020B0604020202020204" pitchFamily="34" charset="0"/>
              <a:buChar char="•"/>
            </a:pPr>
            <a:r>
              <a:rPr lang="en-IN" dirty="0">
                <a:effectLst/>
                <a:latin typeface="Helvetica Neue" panose="02000503000000020004" pitchFamily="2" charset="0"/>
              </a:rPr>
              <a:t>Practical applications and implementation guides.</a:t>
            </a:r>
          </a:p>
          <a:p>
            <a:pPr marL="742950" lvl="1" indent="-285750">
              <a:buFont typeface="Arial" panose="020B0604020202020204" pitchFamily="34" charset="0"/>
              <a:buChar char="•"/>
            </a:pPr>
            <a:r>
              <a:rPr lang="en-IN" b="1" dirty="0">
                <a:effectLst/>
                <a:latin typeface="Helvetica Neue" panose="02000503000000020004" pitchFamily="2" charset="0"/>
              </a:rPr>
              <a:t>Part 3: Strategies for Universities of the Future</a:t>
            </a:r>
            <a:endParaRPr lang="en-IN" dirty="0">
              <a:effectLst/>
              <a:latin typeface="Helvetica Neue" panose="02000503000000020004" pitchFamily="2" charset="0"/>
            </a:endParaRPr>
          </a:p>
          <a:p>
            <a:pPr marL="1143000" lvl="2" indent="-228600">
              <a:buFont typeface="Arial" panose="020B0604020202020204" pitchFamily="34" charset="0"/>
              <a:buChar char="•"/>
            </a:pPr>
            <a:r>
              <a:rPr lang="en-IN" dirty="0">
                <a:effectLst/>
                <a:latin typeface="Helvetica Neue" panose="02000503000000020004" pitchFamily="2" charset="0"/>
              </a:rPr>
              <a:t>Administrative and financial issues in higher education.</a:t>
            </a:r>
          </a:p>
          <a:p>
            <a:pPr marL="1143000" lvl="2" indent="-228600">
              <a:buFont typeface="Arial" panose="020B0604020202020204" pitchFamily="34" charset="0"/>
              <a:buChar char="•"/>
            </a:pPr>
            <a:r>
              <a:rPr lang="en-IN" dirty="0">
                <a:effectLst/>
                <a:latin typeface="Helvetica Neue" panose="02000503000000020004" pitchFamily="2" charset="0"/>
              </a:rPr>
              <a:t>Hybrid models of online and physical instruction.</a:t>
            </a:r>
          </a:p>
          <a:p>
            <a:pPr marL="1143000" lvl="2" indent="-228600">
              <a:buFont typeface="Arial" panose="020B0604020202020204" pitchFamily="34" charset="0"/>
              <a:buChar char="•"/>
            </a:pPr>
            <a:r>
              <a:rPr lang="en-IN" dirty="0">
                <a:effectLst/>
                <a:latin typeface="Helvetica Neue" panose="02000503000000020004" pitchFamily="2" charset="0"/>
              </a:rPr>
              <a:t>Changes in curriculum design and classroom infrastructure.</a:t>
            </a:r>
          </a:p>
          <a:p>
            <a:pPr marL="1143000" lvl="2" indent="-228600">
              <a:buFont typeface="Arial" panose="020B0604020202020204" pitchFamily="34" charset="0"/>
              <a:buChar char="•"/>
            </a:pPr>
            <a:r>
              <a:rPr lang="en-IN" dirty="0">
                <a:effectLst/>
                <a:latin typeface="Helvetica Neue" panose="02000503000000020004" pitchFamily="2" charset="0"/>
              </a:rPr>
              <a:t>Support for faculty to integrate technology.</a:t>
            </a:r>
          </a:p>
          <a:p>
            <a:pPr marL="1143000" lvl="2" indent="-228600">
              <a:buFont typeface="Arial" panose="020B0604020202020204" pitchFamily="34" charset="0"/>
              <a:buChar char="•"/>
            </a:pPr>
            <a:r>
              <a:rPr lang="en-IN" dirty="0">
                <a:effectLst/>
                <a:latin typeface="Helvetica Neue" panose="02000503000000020004" pitchFamily="2" charset="0"/>
              </a:rPr>
              <a:t>Focus on educational leaders and administrators.</a:t>
            </a:r>
          </a:p>
          <a:p>
            <a:pPr>
              <a:buFont typeface="Arial" panose="020B0604020202020204" pitchFamily="34" charset="0"/>
              <a:buChar char="•"/>
            </a:pPr>
            <a:r>
              <a:rPr lang="en-IN" b="1" dirty="0">
                <a:effectLst/>
                <a:latin typeface="Menlo" panose="020B0609030804020204" pitchFamily="49" charset="0"/>
              </a:rPr>
              <a:t>Key Points:</a:t>
            </a:r>
            <a:endParaRPr lang="en-IN" dirty="0">
              <a:effectLst/>
              <a:latin typeface="Menlo" panose="020B0609030804020204" pitchFamily="49" charset="0"/>
            </a:endParaRPr>
          </a:p>
          <a:p>
            <a:pPr marL="742950" lvl="1" indent="-285750">
              <a:buFont typeface="Arial" panose="020B0604020202020204" pitchFamily="34" charset="0"/>
              <a:buChar char="•"/>
            </a:pPr>
            <a:r>
              <a:rPr lang="en-IN" dirty="0">
                <a:effectLst/>
                <a:latin typeface="Helvetica Neue" panose="02000503000000020004" pitchFamily="2" charset="0"/>
              </a:rPr>
              <a:t>Integrating technology outside the classroom to enhance face-to-face interactions.</a:t>
            </a:r>
          </a:p>
          <a:p>
            <a:pPr marL="742950" lvl="1" indent="-285750">
              <a:buFont typeface="Arial" panose="020B0604020202020204" pitchFamily="34" charset="0"/>
              <a:buChar char="•"/>
            </a:pPr>
            <a:r>
              <a:rPr lang="en-IN" dirty="0">
                <a:effectLst/>
                <a:latin typeface="Helvetica Neue" panose="02000503000000020004" pitchFamily="2" charset="0"/>
              </a:rPr>
              <a:t>Emphasis on skills like systems thinking, problem-solving, and teamwork.</a:t>
            </a:r>
          </a:p>
          <a:p>
            <a:pPr marL="742950" lvl="1" indent="-285750">
              <a:buFont typeface="Arial" panose="020B0604020202020204" pitchFamily="34" charset="0"/>
              <a:buChar char="•"/>
            </a:pPr>
            <a:r>
              <a:rPr lang="en-IN" dirty="0">
                <a:effectLst/>
                <a:latin typeface="Helvetica Neue" panose="02000503000000020004" pitchFamily="2" charset="0"/>
              </a:rPr>
              <a:t>Practical advice on using technology for active learning and engagement.</a:t>
            </a:r>
          </a:p>
          <a:p>
            <a:pPr marL="742950" lvl="1" indent="-285750">
              <a:buFont typeface="Arial" panose="020B0604020202020204" pitchFamily="34" charset="0"/>
              <a:buChar char="•"/>
            </a:pPr>
            <a:r>
              <a:rPr lang="en-IN" dirty="0">
                <a:effectLst/>
                <a:latin typeface="Helvetica Neue" panose="02000503000000020004" pitchFamily="2" charset="0"/>
              </a:rPr>
              <a:t>Flipped classroom model to free up in-class time for interaction.</a:t>
            </a:r>
          </a:p>
          <a:p>
            <a:pPr marL="742950" lvl="1" indent="-285750">
              <a:buFont typeface="Arial" panose="020B0604020202020204" pitchFamily="34" charset="0"/>
              <a:buChar char="•"/>
            </a:pPr>
            <a:r>
              <a:rPr lang="en-IN" dirty="0">
                <a:effectLst/>
                <a:latin typeface="Helvetica Neue" panose="02000503000000020004" pitchFamily="2" charset="0"/>
              </a:rPr>
              <a:t>Bowen's website offers additional resources.</a:t>
            </a:r>
          </a:p>
          <a:p>
            <a:pPr>
              <a:buFont typeface="Arial" panose="020B0604020202020204" pitchFamily="34" charset="0"/>
              <a:buChar char="•"/>
            </a:pPr>
            <a:r>
              <a:rPr lang="en-IN" b="1" dirty="0">
                <a:effectLst/>
                <a:latin typeface="Helvetica Neue" panose="02000503000000020004" pitchFamily="2" charset="0"/>
              </a:rPr>
              <a:t>Critical Points:</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Importance of student engagement and human interaction.</a:t>
            </a:r>
          </a:p>
          <a:p>
            <a:pPr marL="742950" lvl="1" indent="-285750">
              <a:buFont typeface="Arial" panose="020B0604020202020204" pitchFamily="34" charset="0"/>
              <a:buChar char="•"/>
            </a:pPr>
            <a:r>
              <a:rPr lang="en-IN" dirty="0">
                <a:effectLst/>
                <a:latin typeface="Helvetica Neue" panose="02000503000000020004" pitchFamily="2" charset="0"/>
              </a:rPr>
              <a:t>Educators should focus on learning design.</a:t>
            </a:r>
          </a:p>
          <a:p>
            <a:pPr marL="742950" lvl="1" indent="-285750">
              <a:buFont typeface="Arial" panose="020B0604020202020204" pitchFamily="34" charset="0"/>
              <a:buChar char="•"/>
            </a:pPr>
            <a:r>
              <a:rPr lang="en-IN" dirty="0">
                <a:effectLst/>
                <a:latin typeface="Helvetica Neue" panose="02000503000000020004" pitchFamily="2" charset="0"/>
              </a:rPr>
              <a:t>Potential increase in faculty workload.</a:t>
            </a:r>
          </a:p>
          <a:p>
            <a:pPr marL="742950" lvl="1" indent="-285750">
              <a:buFont typeface="Arial" panose="020B0604020202020204" pitchFamily="34" charset="0"/>
              <a:buChar char="•"/>
            </a:pPr>
            <a:r>
              <a:rPr lang="en-IN" dirty="0">
                <a:effectLst/>
                <a:latin typeface="Helvetica Neue" panose="02000503000000020004" pitchFamily="2" charset="0"/>
              </a:rPr>
              <a:t>Careful consideration of new social boundaries in education.</a:t>
            </a:r>
          </a:p>
          <a:p>
            <a:pPr>
              <a:buFont typeface="Arial" panose="020B0604020202020204" pitchFamily="34" charset="0"/>
              <a:buChar char="•"/>
            </a:pPr>
            <a:r>
              <a:rPr lang="en-IN" b="1" dirty="0">
                <a:effectLst/>
                <a:latin typeface="Helvetica Neue" panose="02000503000000020004" pitchFamily="2" charset="0"/>
              </a:rPr>
              <a:t>Flipped Classroom Approach:</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Content delivered outside the classroom.</a:t>
            </a:r>
          </a:p>
          <a:p>
            <a:pPr marL="742950" lvl="1" indent="-285750">
              <a:buFont typeface="Arial" panose="020B0604020202020204" pitchFamily="34" charset="0"/>
              <a:buChar char="•"/>
            </a:pPr>
            <a:r>
              <a:rPr lang="en-IN" dirty="0">
                <a:effectLst/>
                <a:latin typeface="Helvetica Neue" panose="02000503000000020004" pitchFamily="2" charset="0"/>
              </a:rPr>
              <a:t>More engaging in-class experiences.</a:t>
            </a:r>
          </a:p>
          <a:p>
            <a:pPr marL="742950" lvl="1" indent="-285750">
              <a:buFont typeface="Arial" panose="020B0604020202020204" pitchFamily="34" charset="0"/>
              <a:buChar char="•"/>
            </a:pPr>
            <a:r>
              <a:rPr lang="en-IN" dirty="0">
                <a:effectLst/>
                <a:latin typeface="Helvetica Neue" panose="02000503000000020004" pitchFamily="2" charset="0"/>
              </a:rPr>
              <a:t>Gamification to enhance motivation and learning.</a:t>
            </a:r>
          </a:p>
          <a:p>
            <a:pPr marL="742950" lvl="1" indent="-285750">
              <a:buFont typeface="Arial" panose="020B0604020202020204" pitchFamily="34" charset="0"/>
              <a:buChar char="•"/>
            </a:pPr>
            <a:r>
              <a:rPr lang="en-IN" dirty="0">
                <a:effectLst/>
                <a:latin typeface="Helvetica Neue" panose="02000503000000020004" pitchFamily="2" charset="0"/>
              </a:rPr>
              <a:t>Practical guides and examples for implementation.</a:t>
            </a:r>
          </a:p>
          <a:p>
            <a:pPr>
              <a:buFont typeface="Arial" panose="020B0604020202020204" pitchFamily="34" charset="0"/>
              <a:buChar char="•"/>
            </a:pPr>
            <a:r>
              <a:rPr lang="en-IN" b="1" dirty="0">
                <a:effectLst/>
                <a:latin typeface="Helvetica Neue" panose="02000503000000020004" pitchFamily="2" charset="0"/>
              </a:rPr>
              <a:t>Relevance and Impact:</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Encourages educators to innovate and adapt teaching methods.</a:t>
            </a:r>
          </a:p>
          <a:p>
            <a:pPr marL="742950" lvl="1" indent="-285750">
              <a:buFont typeface="Arial" panose="020B0604020202020204" pitchFamily="34" charset="0"/>
              <a:buChar char="•"/>
            </a:pPr>
            <a:r>
              <a:rPr lang="en-IN" dirty="0">
                <a:effectLst/>
                <a:latin typeface="Helvetica Neue" panose="02000503000000020004" pitchFamily="2" charset="0"/>
              </a:rPr>
              <a:t>Highlights the importance of technology in education.</a:t>
            </a:r>
          </a:p>
          <a:p>
            <a:pPr marL="742950" lvl="1" indent="-285750">
              <a:buFont typeface="Arial" panose="020B0604020202020204" pitchFamily="34" charset="0"/>
              <a:buChar char="•"/>
            </a:pPr>
            <a:r>
              <a:rPr lang="en-IN" dirty="0">
                <a:effectLst/>
                <a:latin typeface="Helvetica Neue" panose="02000503000000020004" pitchFamily="2" charset="0"/>
              </a:rPr>
              <a:t>Suitable for educators interested in enhancing teaching strategies.</a:t>
            </a:r>
          </a:p>
          <a:p>
            <a:pPr>
              <a:buFont typeface="Arial" panose="020B0604020202020204" pitchFamily="34" charset="0"/>
              <a:buChar char="•"/>
            </a:pPr>
            <a:r>
              <a:rPr lang="en-IN" b="1" dirty="0">
                <a:effectLst/>
                <a:latin typeface="Helvetica Neue" panose="02000503000000020004" pitchFamily="2" charset="0"/>
              </a:rPr>
              <a:t>University Disconnect:</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Highlights the gap in understanding and integrating technology.</a:t>
            </a:r>
          </a:p>
          <a:p>
            <a:pPr marL="742950" lvl="1" indent="-285750">
              <a:buFont typeface="Arial" panose="020B0604020202020204" pitchFamily="34" charset="0"/>
              <a:buChar char="•"/>
            </a:pPr>
            <a:r>
              <a:rPr lang="en-IN" dirty="0">
                <a:effectLst/>
                <a:latin typeface="Helvetica Neue" panose="02000503000000020004" pitchFamily="2" charset="0"/>
              </a:rPr>
              <a:t>Criticizes traditional lecture models.</a:t>
            </a:r>
          </a:p>
          <a:p>
            <a:pPr marL="742950" lvl="1" indent="-285750">
              <a:buFont typeface="Arial" panose="020B0604020202020204" pitchFamily="34" charset="0"/>
              <a:buChar char="•"/>
            </a:pPr>
            <a:r>
              <a:rPr lang="en-IN" dirty="0">
                <a:effectLst/>
                <a:latin typeface="Helvetica Neue" panose="02000503000000020004" pitchFamily="2" charset="0"/>
              </a:rPr>
              <a:t>Urges adaptation to modern learners' needs.</a:t>
            </a:r>
          </a:p>
          <a:p>
            <a:pPr marL="1143000" lvl="2" indent="-228600">
              <a:buFont typeface="Arial" panose="020B0604020202020204" pitchFamily="34" charset="0"/>
              <a:buChar char="•"/>
            </a:pPr>
            <a:endParaRPr lang="en-IN" dirty="0">
              <a:effectLst/>
              <a:latin typeface="Helvetica Neue" panose="02000503000000020004" pitchFamily="2" charset="0"/>
            </a:endParaRP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5</a:t>
            </a:fld>
            <a:endParaRPr lang="en-US"/>
          </a:p>
        </p:txBody>
      </p:sp>
    </p:spTree>
    <p:extLst>
      <p:ext uri="{BB962C8B-B14F-4D97-AF65-F5344CB8AC3E}">
        <p14:creationId xmlns:p14="http://schemas.microsoft.com/office/powerpoint/2010/main" val="31939034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b="1" dirty="0">
                <a:effectLst/>
                <a:latin typeface="Helvetica Neue" panose="02000503000000020004" pitchFamily="2" charset="0"/>
              </a:rPr>
              <a:t>Important Terms and Definitions:</a:t>
            </a:r>
            <a:endParaRPr lang="en-IN" dirty="0">
              <a:effectLst/>
              <a:latin typeface="Helvetica Neue" panose="02000503000000020004" pitchFamily="2" charset="0"/>
            </a:endParaRPr>
          </a:p>
          <a:p>
            <a:pPr>
              <a:buFont typeface="+mj-lt"/>
              <a:buAutoNum type="arabicPeriod"/>
            </a:pPr>
            <a:r>
              <a:rPr lang="en-IN" b="1" dirty="0">
                <a:effectLst/>
                <a:latin typeface="Helvetica Neue" panose="02000503000000020004" pitchFamily="2" charset="0"/>
              </a:rPr>
              <a:t>Naked Teaching:</a:t>
            </a:r>
            <a:r>
              <a:rPr lang="en-IN" dirty="0">
                <a:effectLst/>
                <a:latin typeface="Helvetica Neue" panose="02000503000000020004" pitchFamily="2" charset="0"/>
              </a:rPr>
              <a:t> Teaching that emphasizes face-to-face interactions by moving technological tools and content delivery outside of the classroom.</a:t>
            </a:r>
          </a:p>
          <a:p>
            <a:pPr>
              <a:buFont typeface="+mj-lt"/>
              <a:buAutoNum type="arabicPeriod"/>
            </a:pPr>
            <a:r>
              <a:rPr lang="en-IN" b="1" dirty="0">
                <a:effectLst/>
                <a:latin typeface="Helvetica Neue" panose="02000503000000020004" pitchFamily="2" charset="0"/>
              </a:rPr>
              <a:t>Active Learning:</a:t>
            </a:r>
            <a:r>
              <a:rPr lang="en-IN" dirty="0">
                <a:effectLst/>
                <a:latin typeface="Helvetica Neue" panose="02000503000000020004" pitchFamily="2" charset="0"/>
              </a:rPr>
              <a:t> A pedagogical approach where students engage in activities such as discussions, problem-solving, and collaborative projects during class time.</a:t>
            </a:r>
          </a:p>
          <a:p>
            <a:pPr>
              <a:buFont typeface="+mj-lt"/>
              <a:buAutoNum type="arabicPeriod"/>
            </a:pPr>
            <a:r>
              <a:rPr lang="en-IN" b="1" dirty="0">
                <a:effectLst/>
                <a:latin typeface="Helvetica Neue" panose="02000503000000020004" pitchFamily="2" charset="0"/>
              </a:rPr>
              <a:t>Flipped Classroom:</a:t>
            </a:r>
            <a:r>
              <a:rPr lang="en-IN" dirty="0">
                <a:effectLst/>
                <a:latin typeface="Helvetica Neue" panose="02000503000000020004" pitchFamily="2" charset="0"/>
              </a:rPr>
              <a:t> A teaching method where students first explore new content at home (often through technology) and then apply that knowledge in interactive classroom activities.</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6</a:t>
            </a:fld>
            <a:endParaRPr lang="en-US"/>
          </a:p>
        </p:txBody>
      </p:sp>
    </p:spTree>
    <p:extLst>
      <p:ext uri="{BB962C8B-B14F-4D97-AF65-F5344CB8AC3E}">
        <p14:creationId xmlns:p14="http://schemas.microsoft.com/office/powerpoint/2010/main" val="367270951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IN" dirty="0">
                <a:effectLst/>
                <a:latin typeface="Helvetica Neue" panose="02000503000000020004" pitchFamily="2" charset="0"/>
              </a:rPr>
              <a:t>Bowen's ideas connect to broader discussions about the evolving role of technology in education, the flipped classroom model, and active learning. His work complements research on student engagement and the effectiveness of different teaching methods in higher education.</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8</a:t>
            </a:fld>
            <a:endParaRPr lang="en-US"/>
          </a:p>
        </p:txBody>
      </p:sp>
    </p:spTree>
    <p:extLst>
      <p:ext uri="{BB962C8B-B14F-4D97-AF65-F5344CB8AC3E}">
        <p14:creationId xmlns:p14="http://schemas.microsoft.com/office/powerpoint/2010/main" val="38014310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b="1" dirty="0">
                <a:effectLst/>
                <a:latin typeface="Helvetica Neue" panose="02000503000000020004" pitchFamily="2" charset="0"/>
              </a:rPr>
              <a:t>Overall Assessment:</a:t>
            </a:r>
            <a:endParaRPr lang="en-IN" dirty="0">
              <a:effectLst/>
              <a:latin typeface="Helvetica Neue" panose="02000503000000020004" pitchFamily="2" charset="0"/>
            </a:endParaRPr>
          </a:p>
          <a:p>
            <a:r>
              <a:rPr lang="en-IN" b="1" dirty="0">
                <a:effectLst/>
                <a:latin typeface="Helvetica Neue" panose="02000503000000020004" pitchFamily="2" charset="0"/>
              </a:rPr>
              <a:t>Benefits and Implications:</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Target Audience:</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Most beneficial for long-time educators without pedagogical training and those in administrative roles.</a:t>
            </a:r>
          </a:p>
          <a:p>
            <a:pPr marL="742950" lvl="1" indent="-285750">
              <a:buFont typeface="Arial" panose="020B0604020202020204" pitchFamily="34" charset="0"/>
              <a:buChar char="•"/>
            </a:pPr>
            <a:r>
              <a:rPr lang="en-IN" dirty="0">
                <a:effectLst/>
                <a:latin typeface="Helvetica Neue" panose="02000503000000020004" pitchFamily="2" charset="0"/>
              </a:rPr>
              <a:t>Useful for educators exploring the flipped classroom model.</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10</a:t>
            </a:fld>
            <a:endParaRPr lang="en-US"/>
          </a:p>
        </p:txBody>
      </p:sp>
    </p:spTree>
    <p:extLst>
      <p:ext uri="{BB962C8B-B14F-4D97-AF65-F5344CB8AC3E}">
        <p14:creationId xmlns:p14="http://schemas.microsoft.com/office/powerpoint/2010/main" val="2026554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Char char="•"/>
            </a:pPr>
            <a:r>
              <a:rPr lang="en-IN" b="1" dirty="0">
                <a:effectLst/>
                <a:latin typeface="Menlo" panose="020B0609030804020204" pitchFamily="49" charset="0"/>
              </a:rPr>
              <a:t>Insights and Tips:</a:t>
            </a:r>
            <a:endParaRPr lang="en-IN" dirty="0">
              <a:effectLst/>
              <a:latin typeface="Menlo" panose="020B0609030804020204" pitchFamily="49" charset="0"/>
            </a:endParaRPr>
          </a:p>
          <a:p>
            <a:pPr marL="742950" lvl="1" indent="-285750">
              <a:buFont typeface="Arial" panose="020B0604020202020204" pitchFamily="34" charset="0"/>
              <a:buChar char="•"/>
            </a:pPr>
            <a:r>
              <a:rPr lang="en-IN" dirty="0">
                <a:effectLst/>
                <a:latin typeface="Helvetica Neue" panose="02000503000000020004" pitchFamily="2" charset="0"/>
              </a:rPr>
              <a:t>Provides valuable insights and practical tips for integrating technology in education.</a:t>
            </a:r>
          </a:p>
          <a:p>
            <a:pPr marL="742950" lvl="1" indent="-285750">
              <a:buFont typeface="Arial" panose="020B0604020202020204" pitchFamily="34" charset="0"/>
              <a:buChar char="•"/>
            </a:pPr>
            <a:r>
              <a:rPr lang="en-IN" dirty="0">
                <a:effectLst/>
                <a:latin typeface="Helvetica Neue" panose="02000503000000020004" pitchFamily="2" charset="0"/>
              </a:rPr>
              <a:t>Helps in enhancing student engagement through technology.</a:t>
            </a:r>
          </a:p>
          <a:p>
            <a:pPr>
              <a:buFont typeface="Arial" panose="020B0604020202020204" pitchFamily="34" charset="0"/>
              <a:buChar char="•"/>
            </a:pPr>
            <a:r>
              <a:rPr lang="en-IN" b="1" dirty="0">
                <a:effectLst/>
                <a:latin typeface="Helvetica Neue" panose="02000503000000020004" pitchFamily="2" charset="0"/>
              </a:rPr>
              <a:t>Policy Implications:</a:t>
            </a:r>
            <a:endParaRPr lang="en-IN" dirty="0">
              <a:effectLst/>
              <a:latin typeface="Helvetica Neue" panose="02000503000000020004" pitchFamily="2" charset="0"/>
            </a:endParaRPr>
          </a:p>
          <a:p>
            <a:pPr marL="742950" lvl="1" indent="-285750">
              <a:buFont typeface="Arial" panose="020B0604020202020204" pitchFamily="34" charset="0"/>
              <a:buChar char="•"/>
            </a:pPr>
            <a:r>
              <a:rPr lang="en-IN" dirty="0">
                <a:effectLst/>
                <a:latin typeface="Helvetica Neue" panose="02000503000000020004" pitchFamily="2" charset="0"/>
              </a:rPr>
              <a:t>Implementing Bowen's recommendations could lead to significant changes in higher education policies.</a:t>
            </a:r>
          </a:p>
          <a:p>
            <a:pPr marL="742950" lvl="1" indent="-285750">
              <a:buFont typeface="Arial" panose="020B0604020202020204" pitchFamily="34" charset="0"/>
              <a:buChar char="•"/>
            </a:pPr>
            <a:r>
              <a:rPr lang="en-IN" dirty="0">
                <a:effectLst/>
                <a:latin typeface="Helvetica Neue" panose="02000503000000020004" pitchFamily="2" charset="0"/>
              </a:rPr>
              <a:t>Highlights the need for investment in technology infrastructure and professional development for faculty.</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11</a:t>
            </a:fld>
            <a:endParaRPr lang="en-US"/>
          </a:p>
        </p:txBody>
      </p:sp>
    </p:spTree>
    <p:extLst>
      <p:ext uri="{BB962C8B-B14F-4D97-AF65-F5344CB8AC3E}">
        <p14:creationId xmlns:p14="http://schemas.microsoft.com/office/powerpoint/2010/main" val="21323081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IN" b="1" dirty="0">
                <a:effectLst/>
                <a:latin typeface="Helvetica Neue" panose="02000503000000020004" pitchFamily="2" charset="0"/>
              </a:rPr>
              <a:t>1. Flipped Classroom Approach:</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Pre-Class Assignments:</a:t>
            </a:r>
            <a:r>
              <a:rPr lang="en-IN" dirty="0">
                <a:effectLst/>
                <a:latin typeface="Helvetica Neue" panose="02000503000000020004" pitchFamily="2" charset="0"/>
              </a:rPr>
              <a:t> Use podcasts, videos, and reading materials to deliver lectures outside of class. Assign these materials for students to review before class.</a:t>
            </a:r>
          </a:p>
          <a:p>
            <a:pPr>
              <a:buFont typeface="Arial" panose="020B0604020202020204" pitchFamily="34" charset="0"/>
              <a:buChar char="•"/>
            </a:pPr>
            <a:r>
              <a:rPr lang="en-IN" b="1" dirty="0">
                <a:effectLst/>
                <a:latin typeface="Helvetica Neue" panose="02000503000000020004" pitchFamily="2" charset="0"/>
              </a:rPr>
              <a:t>In-Class Activities:</a:t>
            </a:r>
            <a:r>
              <a:rPr lang="en-IN" dirty="0">
                <a:effectLst/>
                <a:latin typeface="Helvetica Neue" panose="02000503000000020004" pitchFamily="2" charset="0"/>
              </a:rPr>
              <a:t> Dedicate class time to discussions, group projects, problem-solving exercises, and other interactive activities that reinforce the pre-class content.</a:t>
            </a:r>
          </a:p>
          <a:p>
            <a:r>
              <a:rPr lang="en-IN" b="1" dirty="0">
                <a:effectLst/>
                <a:latin typeface="Helvetica Neue" panose="02000503000000020004" pitchFamily="2" charset="0"/>
              </a:rPr>
              <a:t>2. Enhance Student Engagement:</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Active Learning Techniques:</a:t>
            </a:r>
            <a:r>
              <a:rPr lang="en-IN" dirty="0">
                <a:effectLst/>
                <a:latin typeface="Helvetica Neue" panose="02000503000000020004" pitchFamily="2" charset="0"/>
              </a:rPr>
              <a:t> Implement active learning strategies such as think-pair-share, peer instruction, and case studies to encourage student participation.</a:t>
            </a:r>
          </a:p>
          <a:p>
            <a:pPr>
              <a:buFont typeface="Arial" panose="020B0604020202020204" pitchFamily="34" charset="0"/>
              <a:buChar char="•"/>
            </a:pPr>
            <a:r>
              <a:rPr lang="en-IN" b="1" dirty="0">
                <a:effectLst/>
                <a:latin typeface="Helvetica Neue" panose="02000503000000020004" pitchFamily="2" charset="0"/>
              </a:rPr>
              <a:t>Gamification:</a:t>
            </a:r>
            <a:r>
              <a:rPr lang="en-IN" dirty="0">
                <a:effectLst/>
                <a:latin typeface="Helvetica Neue" panose="02000503000000020004" pitchFamily="2" charset="0"/>
              </a:rPr>
              <a:t> Introduce game-like elements, such as quizzes, </a:t>
            </a:r>
            <a:r>
              <a:rPr lang="en-IN" dirty="0" err="1">
                <a:effectLst/>
                <a:latin typeface="Helvetica Neue" panose="02000503000000020004" pitchFamily="2" charset="0"/>
              </a:rPr>
              <a:t>leaderboards</a:t>
            </a:r>
            <a:r>
              <a:rPr lang="en-IN" dirty="0">
                <a:effectLst/>
                <a:latin typeface="Helvetica Neue" panose="02000503000000020004" pitchFamily="2" charset="0"/>
              </a:rPr>
              <a:t>, and rewards, to make learning more engaging and fun.</a:t>
            </a:r>
          </a:p>
          <a:p>
            <a:r>
              <a:rPr lang="en-IN" b="1" dirty="0">
                <a:effectLst/>
                <a:latin typeface="Helvetica Neue" panose="02000503000000020004" pitchFamily="2" charset="0"/>
              </a:rPr>
              <a:t>3. Technology for Information Delivery:</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E-Communication Tools:</a:t>
            </a:r>
            <a:r>
              <a:rPr lang="en-IN" dirty="0">
                <a:effectLst/>
                <a:latin typeface="Helvetica Neue" panose="02000503000000020004" pitchFamily="2" charset="0"/>
              </a:rPr>
              <a:t> Use emails, course management systems (e.g., Blackboard, Canvas), and social media to distribute announcements, reading materials, and other resources.</a:t>
            </a:r>
          </a:p>
          <a:p>
            <a:pPr>
              <a:buFont typeface="Arial" panose="020B0604020202020204" pitchFamily="34" charset="0"/>
              <a:buChar char="•"/>
            </a:pPr>
            <a:r>
              <a:rPr lang="en-IN" b="1" dirty="0">
                <a:effectLst/>
                <a:latin typeface="Helvetica Neue" panose="02000503000000020004" pitchFamily="2" charset="0"/>
              </a:rPr>
              <a:t>Online Discussion Forums:</a:t>
            </a:r>
            <a:r>
              <a:rPr lang="en-IN" dirty="0">
                <a:effectLst/>
                <a:latin typeface="Helvetica Neue" panose="02000503000000020004" pitchFamily="2" charset="0"/>
              </a:rPr>
              <a:t> Create online discussion boards or forums where students can discuss topics, ask questions, and collaborate outside of class.</a:t>
            </a:r>
          </a:p>
          <a:p>
            <a:r>
              <a:rPr lang="en-IN" b="1" dirty="0">
                <a:effectLst/>
                <a:latin typeface="Helvetica Neue" panose="02000503000000020004" pitchFamily="2" charset="0"/>
              </a:rPr>
              <a:t>4. Technology for Engagement:</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Virtual Study Groups:</a:t>
            </a:r>
            <a:r>
              <a:rPr lang="en-IN" dirty="0">
                <a:effectLst/>
                <a:latin typeface="Helvetica Neue" panose="02000503000000020004" pitchFamily="2" charset="0"/>
              </a:rPr>
              <a:t> Encourage students to form virtual study groups using platforms like Zoom or Microsoft Teams for collaborative learning.</a:t>
            </a:r>
          </a:p>
          <a:p>
            <a:pPr>
              <a:buFont typeface="Arial" panose="020B0604020202020204" pitchFamily="34" charset="0"/>
              <a:buChar char="•"/>
            </a:pPr>
            <a:r>
              <a:rPr lang="en-IN" b="1" dirty="0">
                <a:effectLst/>
                <a:latin typeface="Helvetica Neue" panose="02000503000000020004" pitchFamily="2" charset="0"/>
              </a:rPr>
              <a:t>Interactive Content:</a:t>
            </a:r>
            <a:r>
              <a:rPr lang="en-IN" dirty="0">
                <a:effectLst/>
                <a:latin typeface="Helvetica Neue" panose="02000503000000020004" pitchFamily="2" charset="0"/>
              </a:rPr>
              <a:t> Use interactive tools like Kahoot, Poll Everywhere, or </a:t>
            </a:r>
            <a:r>
              <a:rPr lang="en-IN" dirty="0" err="1">
                <a:effectLst/>
                <a:latin typeface="Helvetica Neue" panose="02000503000000020004" pitchFamily="2" charset="0"/>
              </a:rPr>
              <a:t>Mentimeter</a:t>
            </a:r>
            <a:r>
              <a:rPr lang="en-IN" dirty="0">
                <a:effectLst/>
                <a:latin typeface="Helvetica Neue" panose="02000503000000020004" pitchFamily="2" charset="0"/>
              </a:rPr>
              <a:t> to conduct real-time polls, quizzes, and surveys during class.</a:t>
            </a:r>
          </a:p>
          <a:p>
            <a:r>
              <a:rPr lang="en-IN" b="1" dirty="0">
                <a:effectLst/>
                <a:latin typeface="Helvetica Neue" panose="02000503000000020004" pitchFamily="2" charset="0"/>
              </a:rPr>
              <a:t>5. Assessment and Feedback:</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Frequent Low-Stakes Assessments:</a:t>
            </a:r>
            <a:r>
              <a:rPr lang="en-IN" dirty="0">
                <a:effectLst/>
                <a:latin typeface="Helvetica Neue" panose="02000503000000020004" pitchFamily="2" charset="0"/>
              </a:rPr>
              <a:t> Implement frequent low-stakes assessments (e.g., quizzes, reflection papers) to monitor student progress and provide immediate feedback.</a:t>
            </a:r>
          </a:p>
          <a:p>
            <a:pPr>
              <a:buFont typeface="Arial" panose="020B0604020202020204" pitchFamily="34" charset="0"/>
              <a:buChar char="•"/>
            </a:pPr>
            <a:r>
              <a:rPr lang="en-IN" b="1" dirty="0">
                <a:effectLst/>
                <a:latin typeface="Helvetica Neue" panose="02000503000000020004" pitchFamily="2" charset="0"/>
              </a:rPr>
              <a:t>Rubrics for Transparency:</a:t>
            </a:r>
            <a:r>
              <a:rPr lang="en-IN" dirty="0">
                <a:effectLst/>
                <a:latin typeface="Helvetica Neue" panose="02000503000000020004" pitchFamily="2" charset="0"/>
              </a:rPr>
              <a:t> Share grading rubrics with students to clarify expectations and guide their learning and self-assessment.</a:t>
            </a:r>
          </a:p>
          <a:p>
            <a:r>
              <a:rPr lang="en-IN" b="1" dirty="0">
                <a:effectLst/>
                <a:latin typeface="Helvetica Neue" panose="02000503000000020004" pitchFamily="2" charset="0"/>
              </a:rPr>
              <a:t>6. Curriculum Design:</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Align with Learning Objectives:</a:t>
            </a:r>
            <a:r>
              <a:rPr lang="en-IN" dirty="0">
                <a:effectLst/>
                <a:latin typeface="Helvetica Neue" panose="02000503000000020004" pitchFamily="2" charset="0"/>
              </a:rPr>
              <a:t> Design course content and activities to align with clearly defined learning objectives.</a:t>
            </a:r>
          </a:p>
          <a:p>
            <a:pPr>
              <a:buFont typeface="Arial" panose="020B0604020202020204" pitchFamily="34" charset="0"/>
              <a:buChar char="•"/>
            </a:pPr>
            <a:r>
              <a:rPr lang="en-IN" b="1" dirty="0">
                <a:effectLst/>
                <a:latin typeface="Helvetica Neue" panose="02000503000000020004" pitchFamily="2" charset="0"/>
              </a:rPr>
              <a:t>Modular Content Delivery:</a:t>
            </a:r>
            <a:r>
              <a:rPr lang="en-IN" dirty="0">
                <a:effectLst/>
                <a:latin typeface="Helvetica Neue" panose="02000503000000020004" pitchFamily="2" charset="0"/>
              </a:rPr>
              <a:t> Break down content into smaller, manageable modules that students can easily digest and review at their own pace.</a:t>
            </a:r>
          </a:p>
          <a:p>
            <a:r>
              <a:rPr lang="en-IN" b="1" dirty="0">
                <a:effectLst/>
                <a:latin typeface="Helvetica Neue" panose="02000503000000020004" pitchFamily="2" charset="0"/>
              </a:rPr>
              <a:t>7. Foster a Collaborative Environment:</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Peer Feedback:</a:t>
            </a:r>
            <a:r>
              <a:rPr lang="en-IN" dirty="0">
                <a:effectLst/>
                <a:latin typeface="Helvetica Neue" panose="02000503000000020004" pitchFamily="2" charset="0"/>
              </a:rPr>
              <a:t> Incorporate peer feedback sessions where students review and provide feedback on each other’s work.</a:t>
            </a:r>
          </a:p>
          <a:p>
            <a:pPr>
              <a:buFont typeface="Arial" panose="020B0604020202020204" pitchFamily="34" charset="0"/>
              <a:buChar char="•"/>
            </a:pPr>
            <a:r>
              <a:rPr lang="en-IN" b="1" dirty="0">
                <a:effectLst/>
                <a:latin typeface="Helvetica Neue" panose="02000503000000020004" pitchFamily="2" charset="0"/>
              </a:rPr>
              <a:t>Group Projects:</a:t>
            </a:r>
            <a:r>
              <a:rPr lang="en-IN" dirty="0">
                <a:effectLst/>
                <a:latin typeface="Helvetica Neue" panose="02000503000000020004" pitchFamily="2" charset="0"/>
              </a:rPr>
              <a:t> Assign group projects that require students to collaborate, leveraging each other's strengths and fostering teamwork skills.</a:t>
            </a:r>
          </a:p>
          <a:p>
            <a:r>
              <a:rPr lang="en-IN" b="1" dirty="0">
                <a:effectLst/>
                <a:latin typeface="Helvetica Neue" panose="02000503000000020004" pitchFamily="2" charset="0"/>
              </a:rPr>
              <a:t>8. Professional Development:</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Continuous Learning:</a:t>
            </a:r>
            <a:r>
              <a:rPr lang="en-IN" dirty="0">
                <a:effectLst/>
                <a:latin typeface="Helvetica Neue" panose="02000503000000020004" pitchFamily="2" charset="0"/>
              </a:rPr>
              <a:t> Participate in professional development workshops and training sessions focused on integrating technology and active learning strategies in the classroom.</a:t>
            </a:r>
          </a:p>
          <a:p>
            <a:pPr>
              <a:buFont typeface="Arial" panose="020B0604020202020204" pitchFamily="34" charset="0"/>
              <a:buChar char="•"/>
            </a:pPr>
            <a:r>
              <a:rPr lang="en-IN" b="1" dirty="0">
                <a:effectLst/>
                <a:latin typeface="Helvetica Neue" panose="02000503000000020004" pitchFamily="2" charset="0"/>
              </a:rPr>
              <a:t>Stay Updated:</a:t>
            </a:r>
            <a:r>
              <a:rPr lang="en-IN" dirty="0">
                <a:effectLst/>
                <a:latin typeface="Helvetica Neue" panose="02000503000000020004" pitchFamily="2" charset="0"/>
              </a:rPr>
              <a:t> Keep abreast of the latest educational technologies and pedagogical practices through academic journals, conferences, and online courses.</a:t>
            </a:r>
          </a:p>
          <a:p>
            <a:r>
              <a:rPr lang="en-IN" b="1" dirty="0">
                <a:effectLst/>
                <a:latin typeface="Helvetica Neue" panose="02000503000000020004" pitchFamily="2" charset="0"/>
              </a:rPr>
              <a:t>9. Balance Technology and Human Interaction:</a:t>
            </a:r>
            <a:endParaRPr lang="en-IN" dirty="0">
              <a:effectLst/>
              <a:latin typeface="Helvetica Neue" panose="02000503000000020004" pitchFamily="2" charset="0"/>
            </a:endParaRPr>
          </a:p>
          <a:p>
            <a:pPr>
              <a:buFont typeface="Arial" panose="020B0604020202020204" pitchFamily="34" charset="0"/>
              <a:buChar char="•"/>
            </a:pPr>
            <a:r>
              <a:rPr lang="en-IN" b="1" dirty="0">
                <a:effectLst/>
                <a:latin typeface="Helvetica Neue" panose="02000503000000020004" pitchFamily="2" charset="0"/>
              </a:rPr>
              <a:t>Human Connection:</a:t>
            </a:r>
            <a:r>
              <a:rPr lang="en-IN" dirty="0">
                <a:effectLst/>
                <a:latin typeface="Helvetica Neue" panose="02000503000000020004" pitchFamily="2" charset="0"/>
              </a:rPr>
              <a:t> While leveraging technology, ensure that there is ample opportunity for face-to-face interactions and building a strong instructor-student rapport.</a:t>
            </a:r>
          </a:p>
          <a:p>
            <a:pPr>
              <a:buFont typeface="Arial" panose="020B0604020202020204" pitchFamily="34" charset="0"/>
              <a:buChar char="•"/>
            </a:pPr>
            <a:r>
              <a:rPr lang="en-IN" b="1" dirty="0">
                <a:effectLst/>
                <a:latin typeface="Helvetica Neue" panose="02000503000000020004" pitchFamily="2" charset="0"/>
              </a:rPr>
              <a:t>Reflective Practices:</a:t>
            </a:r>
            <a:r>
              <a:rPr lang="en-IN" dirty="0">
                <a:effectLst/>
                <a:latin typeface="Helvetica Neue" panose="02000503000000020004" pitchFamily="2" charset="0"/>
              </a:rPr>
              <a:t> Encourage students to reflect on their learning experiences and the role of technology in their education.</a:t>
            </a:r>
          </a:p>
          <a:p>
            <a:endParaRPr lang="en-US" dirty="0"/>
          </a:p>
        </p:txBody>
      </p:sp>
      <p:sp>
        <p:nvSpPr>
          <p:cNvPr id="4" name="Slide Number Placeholder 3"/>
          <p:cNvSpPr>
            <a:spLocks noGrp="1"/>
          </p:cNvSpPr>
          <p:nvPr>
            <p:ph type="sldNum" sz="quarter" idx="5"/>
          </p:nvPr>
        </p:nvSpPr>
        <p:spPr/>
        <p:txBody>
          <a:bodyPr/>
          <a:lstStyle/>
          <a:p>
            <a:fld id="{9AEABCED-655F-D540-86F4-7FD824B838D8}" type="slidenum">
              <a:rPr lang="en-US" smtClean="0"/>
              <a:t>12</a:t>
            </a:fld>
            <a:endParaRPr lang="en-US"/>
          </a:p>
        </p:txBody>
      </p:sp>
    </p:spTree>
    <p:extLst>
      <p:ext uri="{BB962C8B-B14F-4D97-AF65-F5344CB8AC3E}">
        <p14:creationId xmlns:p14="http://schemas.microsoft.com/office/powerpoint/2010/main" val="387395037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BCAD085-E8A6-8845-BD4E-CB4CCA059FC4}" type="datetimeFigureOut">
              <a:rPr lang="en-US" smtClean="0"/>
              <a:t>5/15/24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1680755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5/15/24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9109279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5/15/24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61222379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BCAD085-E8A6-8845-BD4E-CB4CCA059FC4}" type="datetimeFigureOut">
              <a:rPr lang="en-US" smtClean="0"/>
              <a:t>5/15/24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61431425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BCAD085-E8A6-8845-BD4E-CB4CCA059FC4}" type="datetimeFigureOut">
              <a:rPr lang="en-US" smtClean="0"/>
              <a:t>5/15/24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96064837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BCAD085-E8A6-8845-BD4E-CB4CCA059FC4}" type="datetimeFigureOut">
              <a:rPr lang="en-US" smtClean="0"/>
              <a:t>5/15/24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27822449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BCAD085-E8A6-8845-BD4E-CB4CCA059FC4}" type="datetimeFigureOut">
              <a:rPr lang="en-US" smtClean="0"/>
              <a:t>5/15/24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9901587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BCAD085-E8A6-8845-BD4E-CB4CCA059FC4}" type="datetimeFigureOut">
              <a:rPr lang="en-US" smtClean="0"/>
              <a:t>5/15/24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72702771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5/15/24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2129998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5/15/24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8407265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BCAD085-E8A6-8845-BD4E-CB4CCA059FC4}" type="datetimeFigureOut">
              <a:rPr lang="en-US" smtClean="0"/>
              <a:t>5/15/24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3889236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CAD085-E8A6-8845-BD4E-CB4CCA059FC4}" type="datetimeFigureOut">
              <a:rPr lang="en-US" smtClean="0"/>
              <a:t>5/15/24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1FF6DA9-008F-8B48-92A6-B652298478BF}" type="slidenum">
              <a:rPr lang="en-US" smtClean="0"/>
              <a:t>‹#›</a:t>
            </a:fld>
            <a:endParaRPr lang="en-US"/>
          </a:p>
        </p:txBody>
      </p:sp>
    </p:spTree>
    <p:extLst>
      <p:ext uri="{BB962C8B-B14F-4D97-AF65-F5344CB8AC3E}">
        <p14:creationId xmlns:p14="http://schemas.microsoft.com/office/powerpoint/2010/main" val="22099775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05314994-6337-4875-8CF5-652CAFE8342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
            <a:ext cx="9143998" cy="4267200"/>
            <a:chOff x="7467600" y="0"/>
            <a:chExt cx="4724400" cy="6858000"/>
          </a:xfrm>
        </p:grpSpPr>
        <p:sp>
          <p:nvSpPr>
            <p:cNvPr id="15" name="Rectangle 14">
              <a:extLst>
                <a:ext uri="{FF2B5EF4-FFF2-40B4-BE49-F238E27FC236}">
                  <a16:creationId xmlns:a16="http://schemas.microsoft.com/office/drawing/2014/main" id="{B3A2D4D6-D501-439A-9FC6-397879C465E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5CD20BAA-1998-4EBB-AD61-13A92072EC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8" name="Freeform: Shape 17">
            <a:extLst>
              <a:ext uri="{FF2B5EF4-FFF2-40B4-BE49-F238E27FC236}">
                <a16:creationId xmlns:a16="http://schemas.microsoft.com/office/drawing/2014/main" id="{7449A6C7-D15F-4AA5-BFA5-71A404B4701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0" name="Rectangle 19">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457201"/>
            <a:ext cx="84582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4" name="Title 1">
            <a:extLst>
              <a:ext uri="{FF2B5EF4-FFF2-40B4-BE49-F238E27FC236}">
                <a16:creationId xmlns:a16="http://schemas.microsoft.com/office/drawing/2014/main" id="{1B535BC0-DAFF-505E-CC3A-789263CA93C3}"/>
              </a:ext>
            </a:extLst>
          </p:cNvPr>
          <p:cNvSpPr txBox="1">
            <a:spLocks/>
          </p:cNvSpPr>
          <p:nvPr/>
        </p:nvSpPr>
        <p:spPr>
          <a:xfrm>
            <a:off x="857250" y="990599"/>
            <a:ext cx="7429500" cy="685800"/>
          </a:xfrm>
          <a:prstGeom prst="rect">
            <a:avLst/>
          </a:prstGeom>
        </p:spPr>
        <p:txBody>
          <a:bodyPr vert="horz" lIns="91440" tIns="45720" rIns="91440" bIns="45720" rtlCol="0" anchor="t">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defTabSz="914400">
              <a:lnSpc>
                <a:spcPct val="90000"/>
              </a:lnSpc>
              <a:spcAft>
                <a:spcPts val="600"/>
              </a:spcAft>
              <a:defRPr sz="4000" b="1">
                <a:solidFill>
                  <a:srgbClr val="000000"/>
                </a:solidFill>
              </a:defRPr>
            </a:pPr>
            <a:r>
              <a:rPr lang="en-US" sz="3500" b="1" kern="1200" dirty="0">
                <a:solidFill>
                  <a:schemeClr val="tx1"/>
                </a:solidFill>
                <a:latin typeface="+mj-lt"/>
                <a:ea typeface="+mj-ea"/>
                <a:cs typeface="+mj-cs"/>
              </a:rPr>
              <a:t>Book Review Presentation</a:t>
            </a:r>
          </a:p>
        </p:txBody>
      </p:sp>
      <p:sp>
        <p:nvSpPr>
          <p:cNvPr id="5" name="TextBox 4">
            <a:extLst>
              <a:ext uri="{FF2B5EF4-FFF2-40B4-BE49-F238E27FC236}">
                <a16:creationId xmlns:a16="http://schemas.microsoft.com/office/drawing/2014/main" id="{66EF46D0-C153-81C9-CE6D-E66470B331C1}"/>
              </a:ext>
            </a:extLst>
          </p:cNvPr>
          <p:cNvSpPr txBox="1"/>
          <p:nvPr/>
        </p:nvSpPr>
        <p:spPr>
          <a:xfrm>
            <a:off x="857250" y="1564648"/>
            <a:ext cx="7429500" cy="3004733"/>
          </a:xfrm>
          <a:prstGeom prst="rect">
            <a:avLst/>
          </a:prstGeom>
          <a:noFill/>
        </p:spPr>
        <p:txBody>
          <a:bodyPr wrap="square">
            <a:spAutoFit/>
          </a:bodyPr>
          <a:lstStyle/>
          <a:p>
            <a:pPr defTabSz="416052">
              <a:spcAft>
                <a:spcPts val="600"/>
              </a:spcAft>
            </a:pPr>
            <a:endParaRPr lang="en-IN" sz="1638" kern="1200" dirty="0">
              <a:solidFill>
                <a:schemeClr val="tx1"/>
              </a:solidFill>
              <a:latin typeface="+mn-lt"/>
              <a:ea typeface="+mn-ea"/>
              <a:cs typeface="+mn-cs"/>
            </a:endParaRPr>
          </a:p>
          <a:p>
            <a:pPr defTabSz="416052">
              <a:spcAft>
                <a:spcPts val="600"/>
              </a:spcAft>
              <a:defRPr sz="2800">
                <a:solidFill>
                  <a:srgbClr val="000000"/>
                </a:solidFill>
              </a:defRPr>
            </a:pPr>
            <a:r>
              <a:rPr lang="en-IN" sz="2548" kern="1200" dirty="0">
                <a:solidFill>
                  <a:srgbClr val="000000"/>
                </a:solidFill>
                <a:latin typeface="+mn-lt"/>
                <a:ea typeface="+mn-ea"/>
                <a:cs typeface="+mn-cs"/>
              </a:rPr>
              <a:t>Book Title: "Teaching Naked: How Moving Technology Out of Your College Classroom Will Improve Student Learning"</a:t>
            </a:r>
          </a:p>
          <a:p>
            <a:pPr defTabSz="416052">
              <a:spcAft>
                <a:spcPts val="600"/>
              </a:spcAft>
              <a:defRPr sz="2800">
                <a:solidFill>
                  <a:srgbClr val="000000"/>
                </a:solidFill>
              </a:defRPr>
            </a:pPr>
            <a:r>
              <a:rPr lang="en-IN" sz="2548" kern="1200" dirty="0">
                <a:solidFill>
                  <a:srgbClr val="000000"/>
                </a:solidFill>
                <a:latin typeface="+mn-lt"/>
                <a:ea typeface="+mn-ea"/>
                <a:cs typeface="+mn-cs"/>
              </a:rPr>
              <a:t>Author: José Antonio Bowen</a:t>
            </a:r>
          </a:p>
          <a:p>
            <a:pPr defTabSz="416052">
              <a:spcAft>
                <a:spcPts val="600"/>
              </a:spcAft>
              <a:defRPr sz="2800">
                <a:solidFill>
                  <a:srgbClr val="000000"/>
                </a:solidFill>
              </a:defRPr>
            </a:pPr>
            <a:r>
              <a:rPr lang="en-IN" sz="2548" kern="1200" dirty="0">
                <a:solidFill>
                  <a:srgbClr val="000000"/>
                </a:solidFill>
                <a:latin typeface="+mn-lt"/>
                <a:ea typeface="+mn-ea"/>
                <a:cs typeface="+mn-cs"/>
              </a:rPr>
              <a:t>Publisher: Jossey-Bass, 2012</a:t>
            </a:r>
          </a:p>
          <a:p>
            <a:pPr defTabSz="416052">
              <a:spcAft>
                <a:spcPts val="600"/>
              </a:spcAft>
              <a:defRPr sz="2800">
                <a:solidFill>
                  <a:srgbClr val="000000"/>
                </a:solidFill>
              </a:defRPr>
            </a:pPr>
            <a:r>
              <a:rPr lang="en-IN" sz="2548" kern="1200" dirty="0">
                <a:solidFill>
                  <a:srgbClr val="000000"/>
                </a:solidFill>
                <a:latin typeface="+mn-lt"/>
                <a:ea typeface="+mn-ea"/>
                <a:cs typeface="+mn-cs"/>
              </a:rPr>
              <a:t>Length: 352 pages</a:t>
            </a:r>
            <a:endParaRPr lang="en-IN" dirty="0"/>
          </a:p>
        </p:txBody>
      </p:sp>
      <p:sp>
        <p:nvSpPr>
          <p:cNvPr id="6" name="TextBox 5">
            <a:extLst>
              <a:ext uri="{FF2B5EF4-FFF2-40B4-BE49-F238E27FC236}">
                <a16:creationId xmlns:a16="http://schemas.microsoft.com/office/drawing/2014/main" id="{DF1A5AC5-A5A4-4533-2F06-1FFFF95A8117}"/>
              </a:ext>
            </a:extLst>
          </p:cNvPr>
          <p:cNvSpPr txBox="1"/>
          <p:nvPr/>
        </p:nvSpPr>
        <p:spPr>
          <a:xfrm>
            <a:off x="857250" y="4535901"/>
            <a:ext cx="6645922" cy="757451"/>
          </a:xfrm>
          <a:prstGeom prst="rect">
            <a:avLst/>
          </a:prstGeom>
          <a:noFill/>
        </p:spPr>
        <p:txBody>
          <a:bodyPr wrap="none">
            <a:spAutoFit/>
          </a:bodyPr>
          <a:lstStyle/>
          <a:p>
            <a:pPr defTabSz="416052">
              <a:spcAft>
                <a:spcPts val="600"/>
              </a:spcAft>
            </a:pPr>
            <a:endParaRPr lang="en-IN" sz="1638" kern="1200" dirty="0">
              <a:solidFill>
                <a:schemeClr val="tx1"/>
              </a:solidFill>
              <a:latin typeface="+mn-lt"/>
              <a:ea typeface="+mn-ea"/>
              <a:cs typeface="+mn-cs"/>
            </a:endParaRPr>
          </a:p>
          <a:p>
            <a:pPr defTabSz="416052">
              <a:spcAft>
                <a:spcPts val="600"/>
              </a:spcAft>
              <a:defRPr sz="2400">
                <a:solidFill>
                  <a:srgbClr val="000000"/>
                </a:solidFill>
              </a:defRPr>
            </a:pPr>
            <a:r>
              <a:rPr lang="en-IN" sz="2184" kern="1200" dirty="0">
                <a:solidFill>
                  <a:srgbClr val="000000"/>
                </a:solidFill>
                <a:latin typeface="+mn-lt"/>
                <a:ea typeface="+mn-ea"/>
                <a:cs typeface="+mn-cs"/>
              </a:rPr>
              <a:t>Presented by: Sonali Singh, PhD student PPPE, EPPS, UTD</a:t>
            </a:r>
            <a:endParaRPr lang="en-IN" dirty="0"/>
          </a:p>
        </p:txBody>
      </p:sp>
      <p:sp>
        <p:nvSpPr>
          <p:cNvPr id="7" name="TextBox 6">
            <a:extLst>
              <a:ext uri="{FF2B5EF4-FFF2-40B4-BE49-F238E27FC236}">
                <a16:creationId xmlns:a16="http://schemas.microsoft.com/office/drawing/2014/main" id="{F204374A-1CAB-EA11-E15B-3B26D576F4B0}"/>
              </a:ext>
            </a:extLst>
          </p:cNvPr>
          <p:cNvSpPr txBox="1"/>
          <p:nvPr/>
        </p:nvSpPr>
        <p:spPr>
          <a:xfrm>
            <a:off x="857250" y="5109950"/>
            <a:ext cx="1985223" cy="757451"/>
          </a:xfrm>
          <a:prstGeom prst="rect">
            <a:avLst/>
          </a:prstGeom>
          <a:noFill/>
        </p:spPr>
        <p:txBody>
          <a:bodyPr wrap="none">
            <a:spAutoFit/>
          </a:bodyPr>
          <a:lstStyle/>
          <a:p>
            <a:pPr defTabSz="416052">
              <a:spcAft>
                <a:spcPts val="600"/>
              </a:spcAft>
            </a:pPr>
            <a:endParaRPr lang="en-IN" sz="1638" kern="1200" dirty="0">
              <a:solidFill>
                <a:schemeClr val="tx1"/>
              </a:solidFill>
              <a:latin typeface="+mn-lt"/>
              <a:ea typeface="+mn-ea"/>
              <a:cs typeface="+mn-cs"/>
            </a:endParaRPr>
          </a:p>
          <a:p>
            <a:pPr defTabSz="416052">
              <a:spcAft>
                <a:spcPts val="600"/>
              </a:spcAft>
              <a:defRPr sz="2400">
                <a:solidFill>
                  <a:srgbClr val="000000"/>
                </a:solidFill>
              </a:defRPr>
            </a:pPr>
            <a:r>
              <a:rPr lang="en-IN" sz="2184" kern="1200" dirty="0">
                <a:solidFill>
                  <a:srgbClr val="000000"/>
                </a:solidFill>
                <a:latin typeface="+mn-lt"/>
                <a:ea typeface="+mn-ea"/>
                <a:cs typeface="+mn-cs"/>
              </a:rPr>
              <a:t>Date: May 2024</a:t>
            </a:r>
            <a:endParaRPr lang="en-IN" dirty="0"/>
          </a:p>
        </p:txBody>
      </p:sp>
    </p:spTree>
    <p:extLst>
      <p:ext uri="{BB962C8B-B14F-4D97-AF65-F5344CB8AC3E}">
        <p14:creationId xmlns:p14="http://schemas.microsoft.com/office/powerpoint/2010/main" val="379243610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5086350" cy="1216153"/>
          </a:xfrm>
        </p:spPr>
        <p:txBody>
          <a:bodyPr anchor="t">
            <a:normAutofit/>
          </a:bodyPr>
          <a:lstStyle/>
          <a:p>
            <a:r>
              <a:rPr lang="en-IN" sz="3500"/>
              <a:t>Relevant Audience</a:t>
            </a:r>
          </a:p>
        </p:txBody>
      </p:sp>
      <p:sp>
        <p:nvSpPr>
          <p:cNvPr id="3" name="Content Placeholder 2"/>
          <p:cNvSpPr>
            <a:spLocks noGrp="1"/>
          </p:cNvSpPr>
          <p:nvPr>
            <p:ph idx="1"/>
          </p:nvPr>
        </p:nvSpPr>
        <p:spPr>
          <a:xfrm>
            <a:off x="514350" y="3429000"/>
            <a:ext cx="5086350" cy="1752599"/>
          </a:xfrm>
        </p:spPr>
        <p:txBody>
          <a:bodyPr>
            <a:normAutofit/>
          </a:bodyPr>
          <a:lstStyle/>
          <a:p>
            <a:r>
              <a:rPr lang="en-IN" sz="1600">
                <a:solidFill>
                  <a:schemeClr val="tx1">
                    <a:alpha val="55000"/>
                  </a:schemeClr>
                </a:solidFill>
              </a:rPr>
              <a:t>Higher education faculty, administrators, and policymakers interested in improving teaching and learning through innovative uses of technology.</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5086350" cy="1216153"/>
          </a:xfrm>
        </p:spPr>
        <p:txBody>
          <a:bodyPr anchor="t">
            <a:normAutofit/>
          </a:bodyPr>
          <a:lstStyle/>
          <a:p>
            <a:r>
              <a:rPr lang="en-IN" sz="3500"/>
              <a:t>Most Interesting Aspects</a:t>
            </a:r>
          </a:p>
        </p:txBody>
      </p:sp>
      <p:sp>
        <p:nvSpPr>
          <p:cNvPr id="3" name="Content Placeholder 2"/>
          <p:cNvSpPr>
            <a:spLocks noGrp="1"/>
          </p:cNvSpPr>
          <p:nvPr>
            <p:ph idx="1"/>
          </p:nvPr>
        </p:nvSpPr>
        <p:spPr>
          <a:xfrm>
            <a:off x="514350" y="3429000"/>
            <a:ext cx="5086350" cy="1752599"/>
          </a:xfrm>
        </p:spPr>
        <p:txBody>
          <a:bodyPr>
            <a:normAutofit/>
          </a:bodyPr>
          <a:lstStyle/>
          <a:p>
            <a:r>
              <a:rPr lang="en-IN" sz="1600">
                <a:solidFill>
                  <a:schemeClr val="tx1">
                    <a:alpha val="55000"/>
                  </a:schemeClr>
                </a:solidFill>
              </a:rPr>
              <a:t>Practical advice on implementing technology to support active learning and the emphasis on the importance of face-to-face interactions in a digital world.</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8553B86A-3688-4590-934F-8CD074A9BF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20" name="Rectangle 19">
              <a:extLst>
                <a:ext uri="{FF2B5EF4-FFF2-40B4-BE49-F238E27FC236}">
                  <a16:creationId xmlns:a16="http://schemas.microsoft.com/office/drawing/2014/main" id="{6F036222-7F97-43EF-AF1A-2B06BAC900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EC638B7-C55E-4E8E-ABDC-CBD417F0D2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47159AC2-C98F-4C93-B774-B19EE1BEBD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7170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2984100" y="988818"/>
            <a:ext cx="5086350" cy="1216153"/>
          </a:xfrm>
        </p:spPr>
        <p:txBody>
          <a:bodyPr anchor="t">
            <a:normAutofit/>
          </a:bodyPr>
          <a:lstStyle/>
          <a:p>
            <a:r>
              <a:rPr lang="en-IN" sz="3500" dirty="0"/>
              <a:t>Applications</a:t>
            </a:r>
          </a:p>
        </p:txBody>
      </p:sp>
      <p:sp>
        <p:nvSpPr>
          <p:cNvPr id="3" name="Content Placeholder 2"/>
          <p:cNvSpPr>
            <a:spLocks noGrp="1"/>
          </p:cNvSpPr>
          <p:nvPr>
            <p:ph idx="1"/>
          </p:nvPr>
        </p:nvSpPr>
        <p:spPr>
          <a:xfrm>
            <a:off x="2259623" y="1758461"/>
            <a:ext cx="6673362" cy="3920221"/>
          </a:xfrm>
        </p:spPr>
        <p:txBody>
          <a:bodyPr>
            <a:normAutofit/>
          </a:bodyPr>
          <a:lstStyle/>
          <a:p>
            <a:pPr marL="0" indent="0">
              <a:buNone/>
            </a:pPr>
            <a:r>
              <a:rPr lang="en-IN" sz="1200" b="1" dirty="0">
                <a:effectLst/>
                <a:latin typeface="Helvetica Neue" panose="02000503000000020004" pitchFamily="2" charset="0"/>
              </a:rPr>
              <a:t>1. Flipped Classroom Approach:</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Pre-Class Assignments</a:t>
            </a:r>
          </a:p>
          <a:p>
            <a:pPr marL="0" indent="0">
              <a:buNone/>
            </a:pPr>
            <a:r>
              <a:rPr lang="en-IN" sz="1200" b="1" dirty="0">
                <a:effectLst/>
                <a:latin typeface="Helvetica Neue" panose="02000503000000020004" pitchFamily="2" charset="0"/>
              </a:rPr>
              <a:t>In-Class Activities</a:t>
            </a:r>
            <a:endParaRPr lang="en-IN" sz="1200" dirty="0">
              <a:effectLst/>
              <a:latin typeface="Helvetica Neue" panose="02000503000000020004" pitchFamily="2" charset="0"/>
            </a:endParaRPr>
          </a:p>
          <a:p>
            <a:pPr marL="0" indent="0">
              <a:buNone/>
            </a:pPr>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2. Enhance Student Engagement:</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Active Learning Techniques</a:t>
            </a:r>
          </a:p>
          <a:p>
            <a:pPr marL="0" indent="0">
              <a:buNone/>
            </a:pPr>
            <a:r>
              <a:rPr lang="en-IN" sz="1200" b="1" dirty="0">
                <a:effectLst/>
                <a:latin typeface="Helvetica Neue" panose="02000503000000020004" pitchFamily="2" charset="0"/>
              </a:rPr>
              <a:t>Gamification</a:t>
            </a:r>
            <a:endParaRPr lang="en-IN" sz="1200" dirty="0">
              <a:effectLst/>
              <a:latin typeface="Helvetica Neue" panose="02000503000000020004" pitchFamily="2" charset="0"/>
            </a:endParaRPr>
          </a:p>
          <a:p>
            <a:pPr marL="0" indent="0">
              <a:buNone/>
            </a:pPr>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3. Technology for Information Delivery:</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E-Communication Tools </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Online Discussion Forums </a:t>
            </a:r>
            <a:endParaRPr lang="en-IN" sz="1200" dirty="0">
              <a:effectLst/>
              <a:latin typeface="Helvetica Neue" panose="02000503000000020004" pitchFamily="2" charset="0"/>
            </a:endParaRPr>
          </a:p>
          <a:p>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4. Technology for Engagement:</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Virtual Study Groups </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Interactive Content </a:t>
            </a:r>
          </a:p>
          <a:p>
            <a:pPr marL="0" indent="0">
              <a:buNone/>
            </a:pPr>
            <a:endParaRPr lang="en-IN" sz="1400" b="1" dirty="0">
              <a:effectLst/>
              <a:latin typeface="Helvetica Neue" panose="02000503000000020004" pitchFamily="2" charset="0"/>
            </a:endParaRPr>
          </a:p>
          <a:p>
            <a:pPr marL="0" indent="0">
              <a:buNone/>
            </a:pPr>
            <a:endParaRPr lang="en-IN" sz="2000" dirty="0">
              <a:solidFill>
                <a:schemeClr val="tx1">
                  <a:alpha val="55000"/>
                </a:schemeClr>
              </a:solidFill>
            </a:endParaRPr>
          </a:p>
        </p:txBody>
      </p:sp>
      <p:sp>
        <p:nvSpPr>
          <p:cNvPr id="11" name="TextBox 10">
            <a:extLst>
              <a:ext uri="{FF2B5EF4-FFF2-40B4-BE49-F238E27FC236}">
                <a16:creationId xmlns:a16="http://schemas.microsoft.com/office/drawing/2014/main" id="{F4A71D69-C4AD-0692-7835-441B553E0B32}"/>
              </a:ext>
            </a:extLst>
          </p:cNvPr>
          <p:cNvSpPr txBox="1"/>
          <p:nvPr/>
        </p:nvSpPr>
        <p:spPr>
          <a:xfrm>
            <a:off x="5688623" y="1787393"/>
            <a:ext cx="3244362" cy="3785652"/>
          </a:xfrm>
          <a:prstGeom prst="rect">
            <a:avLst/>
          </a:prstGeom>
          <a:noFill/>
        </p:spPr>
        <p:txBody>
          <a:bodyPr wrap="square">
            <a:spAutoFit/>
          </a:bodyPr>
          <a:lstStyle/>
          <a:p>
            <a:pPr marL="0" indent="0">
              <a:buNone/>
            </a:pPr>
            <a:r>
              <a:rPr lang="en-IN" sz="1200" b="1" dirty="0">
                <a:effectLst/>
                <a:latin typeface="Helvetica Neue" panose="02000503000000020004" pitchFamily="2" charset="0"/>
              </a:rPr>
              <a:t>5. Assessment and Feedback:</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Frequent Low-Stakes Assessments</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Rubrics for Transparency</a:t>
            </a:r>
          </a:p>
          <a:p>
            <a:pPr marL="0" indent="0">
              <a:buNone/>
            </a:pPr>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6. Curriculum Design:</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Align with Learning Objectives</a:t>
            </a:r>
          </a:p>
          <a:p>
            <a:pPr marL="0" indent="0">
              <a:buNone/>
            </a:pPr>
            <a:r>
              <a:rPr lang="en-IN" sz="1200" b="1" dirty="0">
                <a:effectLst/>
                <a:latin typeface="Helvetica Neue" panose="02000503000000020004" pitchFamily="2" charset="0"/>
              </a:rPr>
              <a:t>Modular Content Delivery</a:t>
            </a:r>
            <a:endParaRPr lang="en-IN" sz="1200" dirty="0">
              <a:effectLst/>
              <a:latin typeface="Helvetica Neue" panose="02000503000000020004" pitchFamily="2" charset="0"/>
            </a:endParaRPr>
          </a:p>
          <a:p>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7. Foster a Collaborative Environment:</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Peer Feedback</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Group Projects</a:t>
            </a:r>
            <a:endParaRPr lang="en-IN" sz="1200" dirty="0">
              <a:effectLst/>
              <a:latin typeface="Helvetica Neue" panose="02000503000000020004" pitchFamily="2" charset="0"/>
            </a:endParaRPr>
          </a:p>
          <a:p>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8. Professional Development:</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Continuous Learning</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Stay Updated</a:t>
            </a:r>
            <a:endParaRPr lang="en-IN" sz="1200" dirty="0">
              <a:effectLst/>
              <a:latin typeface="Helvetica Neue" panose="02000503000000020004" pitchFamily="2" charset="0"/>
            </a:endParaRPr>
          </a:p>
          <a:p>
            <a:endParaRPr lang="en-IN" sz="1200" b="1" dirty="0">
              <a:effectLst/>
              <a:latin typeface="Helvetica Neue" panose="02000503000000020004" pitchFamily="2" charset="0"/>
            </a:endParaRPr>
          </a:p>
          <a:p>
            <a:pPr marL="0" indent="0">
              <a:buNone/>
            </a:pPr>
            <a:r>
              <a:rPr lang="en-IN" sz="1200" b="1" dirty="0">
                <a:effectLst/>
                <a:latin typeface="Helvetica Neue" panose="02000503000000020004" pitchFamily="2" charset="0"/>
              </a:rPr>
              <a:t>9. Balance Technology and Human Interaction:</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Human Connection</a:t>
            </a:r>
            <a:endParaRPr lang="en-IN" sz="1200" dirty="0">
              <a:effectLst/>
              <a:latin typeface="Helvetica Neue" panose="02000503000000020004" pitchFamily="2" charset="0"/>
            </a:endParaRPr>
          </a:p>
          <a:p>
            <a:pPr marL="0" indent="0">
              <a:buNone/>
            </a:pPr>
            <a:r>
              <a:rPr lang="en-IN" sz="1200" b="1" dirty="0">
                <a:effectLst/>
                <a:latin typeface="Helvetica Neue" panose="02000503000000020004" pitchFamily="2" charset="0"/>
              </a:rPr>
              <a:t>Reflective Practices</a:t>
            </a:r>
            <a:endParaRPr lang="en-US" sz="120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8553B86A-3688-4590-934F-8CD074A9BF6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6F036222-7F97-43EF-AF1A-2B06BAC9006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EC638B7-C55E-4E8E-ABDC-CBD417F0D2C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47159AC2-C98F-4C93-B774-B19EE1BEBD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17170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2686050" y="1521107"/>
            <a:ext cx="5086350" cy="1216153"/>
          </a:xfrm>
        </p:spPr>
        <p:txBody>
          <a:bodyPr anchor="t">
            <a:normAutofit/>
          </a:bodyPr>
          <a:lstStyle/>
          <a:p>
            <a:r>
              <a:rPr lang="en-IN" sz="3500" dirty="0"/>
              <a:t>Critiques and Fixes</a:t>
            </a:r>
          </a:p>
        </p:txBody>
      </p:sp>
      <p:sp>
        <p:nvSpPr>
          <p:cNvPr id="3" name="Content Placeholder 2"/>
          <p:cNvSpPr>
            <a:spLocks noGrp="1"/>
          </p:cNvSpPr>
          <p:nvPr>
            <p:ph idx="1"/>
          </p:nvPr>
        </p:nvSpPr>
        <p:spPr>
          <a:xfrm>
            <a:off x="2686050" y="2361236"/>
            <a:ext cx="5879216" cy="2820364"/>
          </a:xfrm>
        </p:spPr>
        <p:txBody>
          <a:bodyPr>
            <a:normAutofit fontScale="92500"/>
          </a:bodyPr>
          <a:lstStyle/>
          <a:p>
            <a:pPr>
              <a:buFont typeface="Arial" panose="020B0604020202020204" pitchFamily="34" charset="0"/>
              <a:buChar char="•"/>
            </a:pPr>
            <a:r>
              <a:rPr lang="en-IN" sz="1100" b="1" dirty="0">
                <a:effectLst/>
                <a:latin typeface="Menlo" panose="020B0609030804020204" pitchFamily="49" charset="0"/>
              </a:rPr>
              <a:t>Empirical Data:</a:t>
            </a:r>
            <a:endParaRPr lang="en-IN" sz="1100" dirty="0">
              <a:effectLst/>
              <a:latin typeface="Menlo" panose="020B0609030804020204" pitchFamily="49"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The book could benefit from more empirical data to support its claims.</a:t>
            </a:r>
          </a:p>
          <a:p>
            <a:pPr marL="742950" lvl="1" indent="-285750">
              <a:buFont typeface="Arial" panose="020B0604020202020204" pitchFamily="34" charset="0"/>
              <a:buChar char="•"/>
            </a:pPr>
            <a:r>
              <a:rPr lang="en-IN" sz="1000" dirty="0">
                <a:effectLst/>
                <a:latin typeface="Helvetica Neue" panose="02000503000000020004" pitchFamily="2" charset="0"/>
              </a:rPr>
              <a:t>Future research should use rigorous experimental designs to test Bowen's "naked" teaching approach.</a:t>
            </a:r>
          </a:p>
          <a:p>
            <a:pPr>
              <a:buFont typeface="Arial" panose="020B0604020202020204" pitchFamily="34" charset="0"/>
              <a:buChar char="•"/>
            </a:pPr>
            <a:r>
              <a:rPr lang="en-IN" sz="1100" b="1" dirty="0">
                <a:effectLst/>
                <a:latin typeface="Helvetica Neue" panose="02000503000000020004" pitchFamily="2" charset="0"/>
              </a:rPr>
              <a:t>Student Voice:</a:t>
            </a:r>
            <a:endParaRPr lang="en-IN" sz="11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Lacks direct input and feedback from students.</a:t>
            </a:r>
          </a:p>
          <a:p>
            <a:pPr marL="742950" lvl="1" indent="-285750">
              <a:buFont typeface="Arial" panose="020B0604020202020204" pitchFamily="34" charset="0"/>
              <a:buChar char="•"/>
            </a:pPr>
            <a:r>
              <a:rPr lang="en-IN" sz="1000" dirty="0">
                <a:effectLst/>
                <a:latin typeface="Helvetica Neue" panose="02000503000000020004" pitchFamily="2" charset="0"/>
              </a:rPr>
              <a:t>Assumes student preferences without substantial evidence.</a:t>
            </a:r>
          </a:p>
          <a:p>
            <a:pPr>
              <a:buFont typeface="Arial" panose="020B0604020202020204" pitchFamily="34" charset="0"/>
              <a:buChar char="•"/>
            </a:pPr>
            <a:r>
              <a:rPr lang="en-IN" sz="1100" b="1" dirty="0">
                <a:effectLst/>
                <a:latin typeface="Helvetica Neue" panose="02000503000000020004" pitchFamily="2" charset="0"/>
              </a:rPr>
              <a:t>Learning Curve:</a:t>
            </a:r>
            <a:endParaRPr lang="en-IN" sz="11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Suggests numerous new technologies that may be challenging for non-tech-savvy educators.</a:t>
            </a:r>
          </a:p>
          <a:p>
            <a:pPr>
              <a:buFont typeface="Arial" panose="020B0604020202020204" pitchFamily="34" charset="0"/>
              <a:buChar char="•"/>
            </a:pPr>
            <a:r>
              <a:rPr lang="en-IN" sz="1100" b="1" dirty="0">
                <a:effectLst/>
                <a:latin typeface="Helvetica Neue" panose="02000503000000020004" pitchFamily="2" charset="0"/>
              </a:rPr>
              <a:t>Alternative Analysis:</a:t>
            </a:r>
            <a:endParaRPr lang="en-IN" sz="11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Conduct a longitudinal study comparing outcomes of Bowen's method versus traditional lectures for robust evidence.</a:t>
            </a:r>
          </a:p>
          <a:p>
            <a:pPr>
              <a:buFont typeface="Arial" panose="020B0604020202020204" pitchFamily="34" charset="0"/>
              <a:buChar char="•"/>
            </a:pPr>
            <a:r>
              <a:rPr lang="en-IN" sz="1100" b="1" dirty="0">
                <a:effectLst/>
                <a:latin typeface="Helvetica Neue" panose="02000503000000020004" pitchFamily="2" charset="0"/>
              </a:rPr>
              <a:t>Applications to Language Instruction:</a:t>
            </a:r>
            <a:endParaRPr lang="en-IN" sz="11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Limited specific references to foreign language education.</a:t>
            </a:r>
          </a:p>
          <a:p>
            <a:pPr marL="742950" lvl="1" indent="-285750">
              <a:buFont typeface="Arial" panose="020B0604020202020204" pitchFamily="34" charset="0"/>
              <a:buChar char="•"/>
            </a:pPr>
            <a:r>
              <a:rPr lang="en-IN" sz="1000" dirty="0">
                <a:effectLst/>
                <a:latin typeface="Helvetica Neue" panose="02000503000000020004" pitchFamily="2" charset="0"/>
              </a:rPr>
              <a:t>Promotes task-based activities and face-to-face interactions.</a:t>
            </a:r>
          </a:p>
          <a:p>
            <a:pPr marL="742950" lvl="1" indent="-285750">
              <a:buFont typeface="Arial" panose="020B0604020202020204" pitchFamily="34" charset="0"/>
              <a:buChar char="•"/>
            </a:pPr>
            <a:r>
              <a:rPr lang="en-IN" sz="1000" dirty="0">
                <a:effectLst/>
                <a:latin typeface="Helvetica Neue" panose="02000503000000020004" pitchFamily="2" charset="0"/>
              </a:rPr>
              <a:t>Encourages technology use for preparatory assessments and native-speaker exposure.</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283978"/>
            <a:ext cx="5086350" cy="1216153"/>
          </a:xfrm>
        </p:spPr>
        <p:txBody>
          <a:bodyPr anchor="t">
            <a:normAutofit/>
          </a:bodyPr>
          <a:lstStyle/>
          <a:p>
            <a:r>
              <a:rPr lang="en-IN" sz="2400" b="1" dirty="0">
                <a:effectLst/>
                <a:latin typeface="Helvetica Neue" panose="02000503000000020004" pitchFamily="2" charset="0"/>
              </a:rPr>
              <a:t>Overall Assessment</a:t>
            </a:r>
            <a:endParaRPr lang="en-IN" sz="2400" dirty="0">
              <a:effectLst/>
              <a:latin typeface="Helvetica Neue" panose="02000503000000020004" pitchFamily="2" charset="0"/>
            </a:endParaRPr>
          </a:p>
        </p:txBody>
      </p:sp>
      <p:sp>
        <p:nvSpPr>
          <p:cNvPr id="3" name="Content Placeholder 2"/>
          <p:cNvSpPr>
            <a:spLocks noGrp="1"/>
          </p:cNvSpPr>
          <p:nvPr>
            <p:ph idx="1"/>
          </p:nvPr>
        </p:nvSpPr>
        <p:spPr>
          <a:xfrm>
            <a:off x="514350" y="2009170"/>
            <a:ext cx="5990622" cy="2963119"/>
          </a:xfrm>
        </p:spPr>
        <p:txBody>
          <a:bodyPr>
            <a:noAutofit/>
          </a:bodyPr>
          <a:lstStyle/>
          <a:p>
            <a:r>
              <a:rPr lang="en-IN" sz="1000" b="1" dirty="0">
                <a:effectLst/>
                <a:latin typeface="Helvetica Neue" panose="02000503000000020004" pitchFamily="2" charset="0"/>
              </a:rPr>
              <a:t>Benefits and Implications:</a:t>
            </a:r>
            <a:endParaRPr lang="en-IN" sz="1000" dirty="0">
              <a:effectLst/>
              <a:latin typeface="Helvetica Neue" panose="02000503000000020004" pitchFamily="2" charset="0"/>
            </a:endParaRPr>
          </a:p>
          <a:p>
            <a:pPr>
              <a:buFont typeface="Arial" panose="020B0604020202020204" pitchFamily="34" charset="0"/>
              <a:buChar char="•"/>
            </a:pPr>
            <a:r>
              <a:rPr lang="en-IN" sz="1000" b="1" dirty="0">
                <a:effectLst/>
                <a:latin typeface="Helvetica Neue" panose="02000503000000020004" pitchFamily="2" charset="0"/>
              </a:rPr>
              <a:t>Target Audience:</a:t>
            </a:r>
            <a:endParaRPr lang="en-IN" sz="10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Most beneficial for long-time educators without pedagogical training and those in administrative roles.</a:t>
            </a:r>
          </a:p>
          <a:p>
            <a:pPr marL="742950" lvl="1" indent="-285750">
              <a:buFont typeface="Arial" panose="020B0604020202020204" pitchFamily="34" charset="0"/>
              <a:buChar char="•"/>
            </a:pPr>
            <a:r>
              <a:rPr lang="en-IN" sz="1000" dirty="0">
                <a:effectLst/>
                <a:latin typeface="Helvetica Neue" panose="02000503000000020004" pitchFamily="2" charset="0"/>
              </a:rPr>
              <a:t>Useful for educators exploring the flipped classroom model.</a:t>
            </a:r>
          </a:p>
          <a:p>
            <a:pPr>
              <a:buFont typeface="Arial" panose="020B0604020202020204" pitchFamily="34" charset="0"/>
              <a:buChar char="•"/>
            </a:pPr>
            <a:r>
              <a:rPr lang="en-IN" sz="1000" b="1" dirty="0">
                <a:effectLst/>
                <a:latin typeface="Helvetica Neue" panose="02000503000000020004" pitchFamily="2" charset="0"/>
              </a:rPr>
              <a:t>Insights and Tips:</a:t>
            </a:r>
            <a:endParaRPr lang="en-IN" sz="10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Provides valuable insights and practical tips for integrating technology in education.</a:t>
            </a:r>
          </a:p>
          <a:p>
            <a:pPr marL="742950" lvl="1" indent="-285750">
              <a:buFont typeface="Arial" panose="020B0604020202020204" pitchFamily="34" charset="0"/>
              <a:buChar char="•"/>
            </a:pPr>
            <a:r>
              <a:rPr lang="en-IN" sz="1000" dirty="0">
                <a:effectLst/>
                <a:latin typeface="Helvetica Neue" panose="02000503000000020004" pitchFamily="2" charset="0"/>
              </a:rPr>
              <a:t>Helps in enhancing student engagement through technology.</a:t>
            </a:r>
          </a:p>
          <a:p>
            <a:pPr>
              <a:buFont typeface="Arial" panose="020B0604020202020204" pitchFamily="34" charset="0"/>
              <a:buChar char="•"/>
            </a:pPr>
            <a:r>
              <a:rPr lang="en-IN" sz="1000" b="1" dirty="0">
                <a:effectLst/>
                <a:latin typeface="Helvetica Neue" panose="02000503000000020004" pitchFamily="2" charset="0"/>
              </a:rPr>
              <a:t>Policy Implications:</a:t>
            </a:r>
            <a:endParaRPr lang="en-IN" sz="1000" dirty="0">
              <a:effectLst/>
              <a:latin typeface="Helvetica Neue" panose="02000503000000020004" pitchFamily="2" charset="0"/>
            </a:endParaRPr>
          </a:p>
          <a:p>
            <a:pPr marL="742950" lvl="1" indent="-285750">
              <a:buFont typeface="Arial" panose="020B0604020202020204" pitchFamily="34" charset="0"/>
              <a:buChar char="•"/>
            </a:pPr>
            <a:r>
              <a:rPr lang="en-IN" sz="1000" dirty="0">
                <a:effectLst/>
                <a:latin typeface="Helvetica Neue" panose="02000503000000020004" pitchFamily="2" charset="0"/>
              </a:rPr>
              <a:t>Implementing Bowen's recommendations could lead to significant changes in higher education policies.</a:t>
            </a:r>
          </a:p>
          <a:p>
            <a:pPr marL="742950" lvl="1" indent="-285750">
              <a:buFont typeface="Arial" panose="020B0604020202020204" pitchFamily="34" charset="0"/>
              <a:buChar char="•"/>
            </a:pPr>
            <a:r>
              <a:rPr lang="en-IN" sz="1000" dirty="0">
                <a:effectLst/>
                <a:latin typeface="Helvetica Neue" panose="02000503000000020004" pitchFamily="2" charset="0"/>
              </a:rPr>
              <a:t>Highlights the need for investment in technology infrastructure and professional development for faculty.</a:t>
            </a:r>
          </a:p>
          <a:p>
            <a:pPr marL="0" indent="0">
              <a:buNone/>
            </a:pPr>
            <a:endParaRPr lang="en-IN" sz="1000" dirty="0">
              <a:effectLst/>
              <a:latin typeface="Helvetica Neue" panose="02000503000000020004" pitchFamily="2" charset="0"/>
            </a:endParaRPr>
          </a:p>
          <a:p>
            <a:r>
              <a:rPr lang="en-IN" sz="1000" b="1" dirty="0">
                <a:effectLst/>
                <a:latin typeface="Helvetica Neue" panose="02000503000000020004" pitchFamily="2" charset="0"/>
              </a:rPr>
              <a:t>Relevant Current Event that Can Potentially Be Explained by the Book’s Argument/Evidence:</a:t>
            </a:r>
            <a:endParaRPr lang="en-IN" sz="1000" dirty="0">
              <a:effectLst/>
              <a:latin typeface="Helvetica Neue" panose="02000503000000020004" pitchFamily="2" charset="0"/>
            </a:endParaRPr>
          </a:p>
          <a:p>
            <a:pPr marL="0" indent="0">
              <a:buNone/>
            </a:pPr>
            <a:r>
              <a:rPr lang="en-IN" sz="1000" dirty="0">
                <a:effectLst/>
                <a:latin typeface="Helvetica Neue" panose="02000503000000020004" pitchFamily="2" charset="0"/>
              </a:rPr>
              <a:t>The COVID-19 pandemic forced many universities to shift to online learning, highlighting the importance of technology in education. Bowen's arguments support the idea that while technology is crucial for content delivery, maintaining face-to-face interactions (when possible) is essential for effective learning .</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3" name="Group 22">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24" name="Rectangle 23">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7" name="Freeform: Shape 26">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9" name="Rectangle 28">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942975" y="1656143"/>
            <a:ext cx="5086350" cy="1216153"/>
          </a:xfrm>
        </p:spPr>
        <p:txBody>
          <a:bodyPr anchor="t">
            <a:normAutofit/>
          </a:bodyPr>
          <a:lstStyle/>
          <a:p>
            <a:r>
              <a:rPr lang="en-IN" sz="3500" dirty="0"/>
              <a:t>Research Question</a:t>
            </a:r>
          </a:p>
        </p:txBody>
      </p:sp>
      <p:sp>
        <p:nvSpPr>
          <p:cNvPr id="3" name="Content Placeholder 2"/>
          <p:cNvSpPr>
            <a:spLocks noGrp="1"/>
          </p:cNvSpPr>
          <p:nvPr>
            <p:ph idx="1"/>
          </p:nvPr>
        </p:nvSpPr>
        <p:spPr>
          <a:xfrm>
            <a:off x="514350" y="2872297"/>
            <a:ext cx="5944323" cy="1752599"/>
          </a:xfrm>
        </p:spPr>
        <p:txBody>
          <a:bodyPr>
            <a:normAutofit/>
          </a:bodyPr>
          <a:lstStyle/>
          <a:p>
            <a:pPr marL="0" indent="0">
              <a:lnSpc>
                <a:spcPct val="90000"/>
              </a:lnSpc>
              <a:buNone/>
            </a:pPr>
            <a:r>
              <a:rPr lang="en-IN" sz="1600" dirty="0">
                <a:solidFill>
                  <a:schemeClr val="tx1">
                    <a:alpha val="55000"/>
                  </a:schemeClr>
                </a:solidFill>
                <a:effectLst/>
                <a:latin typeface="Helvetica Neue" panose="02000503000000020004" pitchFamily="2" charset="0"/>
              </a:rPr>
              <a:t>How can technology be leveraged in higher education to enhance student engagement and faculty-student interaction while maintaining the value of face-to-face interactions and appropriately balancing the benefits of technological and human elements in learning communities?</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5086350" cy="1216153"/>
          </a:xfrm>
        </p:spPr>
        <p:txBody>
          <a:bodyPr anchor="t">
            <a:normAutofit/>
          </a:bodyPr>
          <a:lstStyle/>
          <a:p>
            <a:r>
              <a:rPr lang="en-IN" sz="3500"/>
              <a:t>Central Theme</a:t>
            </a:r>
          </a:p>
        </p:txBody>
      </p:sp>
      <p:sp>
        <p:nvSpPr>
          <p:cNvPr id="3" name="Content Placeholder 2"/>
          <p:cNvSpPr>
            <a:spLocks noGrp="1"/>
          </p:cNvSpPr>
          <p:nvPr>
            <p:ph idx="1"/>
          </p:nvPr>
        </p:nvSpPr>
        <p:spPr>
          <a:xfrm>
            <a:off x="514350" y="2476982"/>
            <a:ext cx="5600700" cy="2704617"/>
          </a:xfrm>
        </p:spPr>
        <p:txBody>
          <a:bodyPr>
            <a:normAutofit/>
          </a:bodyPr>
          <a:lstStyle/>
          <a:p>
            <a:pPr>
              <a:buFont typeface="Arial" panose="020B0604020202020204" pitchFamily="34" charset="0"/>
              <a:buChar char="•"/>
            </a:pPr>
            <a:r>
              <a:rPr lang="en-IN" sz="1400" b="1" dirty="0">
                <a:effectLst/>
                <a:latin typeface="Helvetica Neue" panose="02000503000000020004" pitchFamily="2" charset="0"/>
              </a:rPr>
              <a:t>Integration of Fields</a:t>
            </a:r>
          </a:p>
          <a:p>
            <a:pPr>
              <a:buFont typeface="Arial" panose="020B0604020202020204" pitchFamily="34" charset="0"/>
              <a:buChar char="•"/>
            </a:pPr>
            <a:r>
              <a:rPr lang="en-IN" sz="1400" b="1" dirty="0">
                <a:effectLst/>
                <a:latin typeface="Helvetica Neue" panose="02000503000000020004" pitchFamily="2" charset="0"/>
              </a:rPr>
              <a:t>Technological Leverage</a:t>
            </a:r>
          </a:p>
          <a:p>
            <a:pPr>
              <a:buFont typeface="Arial" panose="020B0604020202020204" pitchFamily="34" charset="0"/>
              <a:buChar char="•"/>
            </a:pPr>
            <a:r>
              <a:rPr lang="en-IN" sz="1400" b="1" dirty="0">
                <a:effectLst/>
                <a:latin typeface="Helvetica Neue" panose="02000503000000020004" pitchFamily="2" charset="0"/>
              </a:rPr>
              <a:t>E-Learning Landscape</a:t>
            </a:r>
            <a:endParaRPr lang="en-IN" sz="1400" dirty="0">
              <a:effectLst/>
              <a:latin typeface="Helvetica Neue" panose="02000503000000020004" pitchFamily="2" charset="0"/>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6026150" cy="1216153"/>
          </a:xfrm>
        </p:spPr>
        <p:txBody>
          <a:bodyPr anchor="t">
            <a:normAutofit/>
          </a:bodyPr>
          <a:lstStyle/>
          <a:p>
            <a:r>
              <a:rPr lang="en-IN" sz="3500" dirty="0"/>
              <a:t>Main Theory and Argument</a:t>
            </a:r>
          </a:p>
        </p:txBody>
      </p:sp>
      <p:sp>
        <p:nvSpPr>
          <p:cNvPr id="3" name="Content Placeholder 2"/>
          <p:cNvSpPr>
            <a:spLocks noGrp="1"/>
          </p:cNvSpPr>
          <p:nvPr>
            <p:ph idx="1"/>
          </p:nvPr>
        </p:nvSpPr>
        <p:spPr>
          <a:xfrm>
            <a:off x="514350" y="3089148"/>
            <a:ext cx="5086350" cy="1752599"/>
          </a:xfrm>
        </p:spPr>
        <p:txBody>
          <a:bodyPr>
            <a:noAutofit/>
          </a:bodyPr>
          <a:lstStyle/>
          <a:p>
            <a:pPr algn="l">
              <a:buFont typeface="Arial" panose="020B0604020202020204" pitchFamily="34" charset="0"/>
              <a:buChar char="•"/>
            </a:pPr>
            <a:r>
              <a:rPr lang="en-IN" sz="1200" b="1" i="0" u="none" strike="noStrike" dirty="0">
                <a:effectLst/>
                <a:latin typeface="Corbel" panose="020B0503020204020204" pitchFamily="34" charset="0"/>
              </a:rPr>
              <a:t>Main Argument:</a:t>
            </a:r>
            <a:endParaRPr lang="en-IN" sz="1200" b="0" i="0" u="none" strike="noStrike" dirty="0">
              <a:effectLst/>
              <a:latin typeface="Corbel" panose="020B0503020204020204" pitchFamily="34" charset="0"/>
            </a:endParaRPr>
          </a:p>
          <a:p>
            <a:pPr marL="742950" lvl="1" indent="-285750" algn="l">
              <a:buFont typeface="Arial" panose="020B0604020202020204" pitchFamily="34" charset="0"/>
              <a:buChar char="•"/>
            </a:pPr>
            <a:r>
              <a:rPr lang="en-IN" sz="1200" b="0" i="0" u="none" strike="noStrike" dirty="0">
                <a:effectLst/>
                <a:latin typeface="Corbel" panose="020B0503020204020204" pitchFamily="34" charset="0"/>
              </a:rPr>
              <a:t>Dual role of technology: enhancement vs. distraction</a:t>
            </a:r>
          </a:p>
          <a:p>
            <a:pPr marL="742950" lvl="1" indent="-285750" algn="l">
              <a:buFont typeface="Arial" panose="020B0604020202020204" pitchFamily="34" charset="0"/>
              <a:buChar char="•"/>
            </a:pPr>
            <a:r>
              <a:rPr lang="en-IN" sz="1200" b="0" i="0" u="none" strike="noStrike" dirty="0">
                <a:effectLst/>
                <a:latin typeface="Corbel" panose="020B0503020204020204" pitchFamily="34" charset="0"/>
              </a:rPr>
              <a:t>Student engagement</a:t>
            </a:r>
          </a:p>
          <a:p>
            <a:pPr marL="742950" lvl="1" indent="-285750" algn="l">
              <a:buFont typeface="Arial" panose="020B0604020202020204" pitchFamily="34" charset="0"/>
              <a:buChar char="•"/>
            </a:pPr>
            <a:r>
              <a:rPr lang="en-IN" sz="1200" b="0" i="0" u="none" strike="noStrike" dirty="0">
                <a:effectLst/>
                <a:latin typeface="Corbel" panose="020B0503020204020204" pitchFamily="34" charset="0"/>
              </a:rPr>
              <a:t>Faculty-student interaction</a:t>
            </a:r>
          </a:p>
          <a:p>
            <a:pPr algn="l">
              <a:buFont typeface="Arial" panose="020B0604020202020204" pitchFamily="34" charset="0"/>
              <a:buChar char="•"/>
            </a:pPr>
            <a:r>
              <a:rPr lang="en-IN" sz="1200" b="1" i="0" u="none" strike="noStrike" dirty="0">
                <a:effectLst/>
                <a:latin typeface="Corbel" panose="020B0503020204020204" pitchFamily="34" charset="0"/>
              </a:rPr>
              <a:t>Technology's Role:</a:t>
            </a:r>
            <a:endParaRPr lang="en-IN" sz="1200" b="0" i="0" u="none" strike="noStrike" dirty="0">
              <a:effectLst/>
              <a:latin typeface="Corbel" panose="020B0503020204020204" pitchFamily="34" charset="0"/>
            </a:endParaRPr>
          </a:p>
          <a:p>
            <a:pPr marL="742950" lvl="1" indent="-285750" algn="l">
              <a:buFont typeface="Arial" panose="020B0604020202020204" pitchFamily="34" charset="0"/>
              <a:buChar char="•"/>
            </a:pPr>
            <a:r>
              <a:rPr lang="en-IN" sz="1200" b="0" i="0" u="none" strike="noStrike" dirty="0">
                <a:effectLst/>
                <a:latin typeface="Corbel" panose="020B0503020204020204" pitchFamily="34" charset="0"/>
              </a:rPr>
              <a:t>Support outside classroom</a:t>
            </a:r>
          </a:p>
          <a:p>
            <a:pPr marL="742950" lvl="1" indent="-285750" algn="l">
              <a:buFont typeface="Arial" panose="020B0604020202020204" pitchFamily="34" charset="0"/>
              <a:buChar char="•"/>
            </a:pPr>
            <a:r>
              <a:rPr lang="en-IN" sz="1200" b="0" i="0" u="none" strike="noStrike" dirty="0">
                <a:effectLst/>
                <a:latin typeface="Corbel" panose="020B0503020204020204" pitchFamily="34" charset="0"/>
              </a:rPr>
              <a:t>Enhance in-class experiences</a:t>
            </a:r>
          </a:p>
          <a:p>
            <a:pPr marL="457200" lvl="1" indent="0" algn="l">
              <a:buNone/>
            </a:pPr>
            <a:endParaRPr lang="en-IN" sz="1200" dirty="0">
              <a:latin typeface="Corbel" panose="020B0503020204020204" pitchFamily="34" charset="0"/>
            </a:endParaRPr>
          </a:p>
          <a:p>
            <a:pPr marL="57150" indent="0">
              <a:buNone/>
            </a:pPr>
            <a:r>
              <a:rPr lang="en-IN" sz="1200" dirty="0">
                <a:latin typeface="Corbel" panose="020B0503020204020204" pitchFamily="34" charset="0"/>
              </a:rPr>
              <a:t>Bowen reviews existing literature, presents case studies, and offers practical examples. He supports his arguments with evidence from various studies and anecdotal accounts.</a:t>
            </a:r>
          </a:p>
          <a:p>
            <a:pPr marL="742950" lvl="1" indent="-285750" algn="l">
              <a:buFont typeface="Arial" panose="020B0604020202020204" pitchFamily="34" charset="0"/>
              <a:buChar char="•"/>
            </a:pPr>
            <a:endParaRPr lang="en-IN" sz="1200" b="0" i="0" u="none" strike="noStrike" dirty="0">
              <a:effectLst/>
              <a:latin typeface="Corbel" panose="020B0503020204020204" pitchFamily="34" charset="0"/>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5086350" cy="1216153"/>
          </a:xfrm>
        </p:spPr>
        <p:txBody>
          <a:bodyPr anchor="t">
            <a:normAutofit/>
          </a:bodyPr>
          <a:lstStyle/>
          <a:p>
            <a:r>
              <a:rPr lang="en-IN" sz="2000" b="1" dirty="0">
                <a:effectLst/>
                <a:latin typeface="Menlo" panose="020B0609030804020204" pitchFamily="49" charset="0"/>
              </a:rPr>
              <a:t>Book Structure</a:t>
            </a:r>
            <a:endParaRPr lang="en-IN" sz="2000" dirty="0">
              <a:effectLst/>
              <a:latin typeface="Menlo" panose="020B0609030804020204" pitchFamily="49" charset="0"/>
            </a:endParaRPr>
          </a:p>
        </p:txBody>
      </p:sp>
      <p:sp>
        <p:nvSpPr>
          <p:cNvPr id="3" name="Content Placeholder 2"/>
          <p:cNvSpPr>
            <a:spLocks noGrp="1"/>
          </p:cNvSpPr>
          <p:nvPr>
            <p:ph idx="1"/>
          </p:nvPr>
        </p:nvSpPr>
        <p:spPr>
          <a:xfrm>
            <a:off x="514350" y="2511554"/>
            <a:ext cx="5086350" cy="1752599"/>
          </a:xfrm>
        </p:spPr>
        <p:txBody>
          <a:bodyPr>
            <a:normAutofit fontScale="55000" lnSpcReduction="20000"/>
          </a:bodyPr>
          <a:lstStyle/>
          <a:p>
            <a:endParaRPr lang="en-IN" dirty="0">
              <a:effectLst/>
            </a:endParaRPr>
          </a:p>
          <a:p>
            <a:pPr marL="742950" lvl="1" indent="-285750">
              <a:buFont typeface="Arial" panose="020B0604020202020204" pitchFamily="34" charset="0"/>
              <a:buChar char="•"/>
            </a:pPr>
            <a:r>
              <a:rPr lang="en-IN" b="1" dirty="0">
                <a:effectLst/>
                <a:latin typeface="Helvetica Neue" panose="02000503000000020004" pitchFamily="2" charset="0"/>
              </a:rPr>
              <a:t>Part 1: The New Digital Landscape</a:t>
            </a:r>
          </a:p>
          <a:p>
            <a:endParaRPr lang="en-IN" dirty="0">
              <a:effectLst/>
            </a:endParaRPr>
          </a:p>
          <a:p>
            <a:pPr marL="742950" lvl="1" indent="-285750">
              <a:buFont typeface="Arial" panose="020B0604020202020204" pitchFamily="34" charset="0"/>
              <a:buChar char="•"/>
            </a:pPr>
            <a:r>
              <a:rPr lang="en-IN" b="1" dirty="0">
                <a:effectLst/>
                <a:latin typeface="Helvetica Neue" panose="02000503000000020004" pitchFamily="2" charset="0"/>
              </a:rPr>
              <a:t>Part 2: Designing 21st Century Courses</a:t>
            </a:r>
            <a:endParaRPr lang="en-IN" dirty="0">
              <a:effectLst/>
              <a:latin typeface="Helvetica Neue" panose="02000503000000020004" pitchFamily="2" charset="0"/>
            </a:endParaRPr>
          </a:p>
          <a:p>
            <a:endParaRPr lang="en-IN" dirty="0">
              <a:effectLst/>
            </a:endParaRPr>
          </a:p>
          <a:p>
            <a:pPr marL="742950" lvl="1" indent="-285750">
              <a:buFont typeface="Arial" panose="020B0604020202020204" pitchFamily="34" charset="0"/>
              <a:buChar char="•"/>
            </a:pPr>
            <a:r>
              <a:rPr lang="en-IN" b="1" dirty="0">
                <a:effectLst/>
                <a:latin typeface="Helvetica Neue" panose="02000503000000020004" pitchFamily="2" charset="0"/>
              </a:rPr>
              <a:t>Part 3: Strategies for Universities of the Future</a:t>
            </a:r>
            <a:endParaRPr lang="en-IN" dirty="0">
              <a:effectLst/>
              <a:latin typeface="Helvetica Neue" panose="02000503000000020004" pitchFamily="2" charset="0"/>
            </a:endParaRPr>
          </a:p>
          <a:p>
            <a:pPr marL="742950" lvl="1" indent="-285750">
              <a:buFont typeface="Arial" panose="020B0604020202020204" pitchFamily="34" charset="0"/>
              <a:buChar char="•"/>
            </a:pPr>
            <a:endParaRPr lang="en-IN" dirty="0">
              <a:effectLst/>
              <a:latin typeface="Helvetica Neue" panose="02000503000000020004" pitchFamily="2" charset="0"/>
            </a:endParaRPr>
          </a:p>
        </p:txBody>
      </p:sp>
    </p:spTree>
    <p:extLst>
      <p:ext uri="{BB962C8B-B14F-4D97-AF65-F5344CB8AC3E}">
        <p14:creationId xmlns:p14="http://schemas.microsoft.com/office/powerpoint/2010/main" val="355721900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2857500" cy="3505200"/>
          </a:xfrm>
        </p:spPr>
        <p:txBody>
          <a:bodyPr anchor="t">
            <a:normAutofit/>
          </a:bodyPr>
          <a:lstStyle/>
          <a:p>
            <a:r>
              <a:rPr lang="en-IN" sz="3500"/>
              <a:t>Important Terms and Definitions</a:t>
            </a:r>
          </a:p>
        </p:txBody>
      </p:sp>
      <p:sp>
        <p:nvSpPr>
          <p:cNvPr id="3" name="Content Placeholder 2"/>
          <p:cNvSpPr>
            <a:spLocks noGrp="1"/>
          </p:cNvSpPr>
          <p:nvPr>
            <p:ph idx="1"/>
          </p:nvPr>
        </p:nvSpPr>
        <p:spPr>
          <a:xfrm>
            <a:off x="3886203" y="1676400"/>
            <a:ext cx="4229097" cy="3505200"/>
          </a:xfrm>
        </p:spPr>
        <p:txBody>
          <a:bodyPr>
            <a:normAutofit/>
          </a:bodyPr>
          <a:lstStyle/>
          <a:p>
            <a:pPr marL="0" indent="0">
              <a:lnSpc>
                <a:spcPct val="90000"/>
              </a:lnSpc>
              <a:buNone/>
            </a:pPr>
            <a:r>
              <a:rPr lang="en-IN" sz="2400" dirty="0">
                <a:solidFill>
                  <a:schemeClr val="tx1">
                    <a:alpha val="55000"/>
                  </a:schemeClr>
                </a:solidFill>
              </a:rPr>
              <a:t>1. Naked Teaching</a:t>
            </a:r>
          </a:p>
          <a:p>
            <a:pPr marL="0" indent="0">
              <a:lnSpc>
                <a:spcPct val="90000"/>
              </a:lnSpc>
              <a:buNone/>
            </a:pPr>
            <a:r>
              <a:rPr lang="en-IN" sz="2400" dirty="0">
                <a:solidFill>
                  <a:schemeClr val="tx1">
                    <a:alpha val="55000"/>
                  </a:schemeClr>
                </a:solidFill>
              </a:rPr>
              <a:t>2. Active Learning</a:t>
            </a:r>
          </a:p>
          <a:p>
            <a:pPr marL="0" indent="0">
              <a:lnSpc>
                <a:spcPct val="90000"/>
              </a:lnSpc>
              <a:buNone/>
            </a:pPr>
            <a:r>
              <a:rPr lang="en-IN" sz="2400" dirty="0">
                <a:solidFill>
                  <a:schemeClr val="tx1">
                    <a:alpha val="55000"/>
                  </a:schemeClr>
                </a:solidFill>
              </a:rPr>
              <a:t>3. Flipped Classroom</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1">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282117" y="-253670"/>
            <a:ext cx="137072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668730" y="422146"/>
            <a:ext cx="484026"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7532611" y="655140"/>
            <a:ext cx="515604"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7017482" y="0"/>
            <a:ext cx="2126518"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Isosceles Triangle 19">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982258" y="6115501"/>
            <a:ext cx="1120884"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Isosceles Triangle 21">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5703060" y="6453143"/>
            <a:ext cx="611177"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rmAutofit/>
          </a:bodyPr>
          <a:lstStyle/>
          <a:p>
            <a:r>
              <a:rPr lang="en-IN" sz="4000"/>
              <a:t>Hypotheses/Observable Implications</a:t>
            </a:r>
          </a:p>
        </p:txBody>
      </p:sp>
      <p:graphicFrame>
        <p:nvGraphicFramePr>
          <p:cNvPr id="5" name="Content Placeholder 2">
            <a:extLst>
              <a:ext uri="{FF2B5EF4-FFF2-40B4-BE49-F238E27FC236}">
                <a16:creationId xmlns:a16="http://schemas.microsoft.com/office/drawing/2014/main" id="{732AA4D6-522C-4B74-4695-0CD6182DF528}"/>
              </a:ext>
            </a:extLst>
          </p:cNvPr>
          <p:cNvGraphicFramePr>
            <a:graphicFrameLocks noGrp="1"/>
          </p:cNvGraphicFramePr>
          <p:nvPr>
            <p:ph idx="1"/>
            <p:extLst>
              <p:ext uri="{D42A27DB-BD31-4B8C-83A1-F6EECF244321}">
                <p14:modId xmlns:p14="http://schemas.microsoft.com/office/powerpoint/2010/main" val="2984211708"/>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56007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27275"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42900" y="990600"/>
            <a:ext cx="84582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857250" y="1676400"/>
            <a:ext cx="2857500" cy="3505200"/>
          </a:xfrm>
        </p:spPr>
        <p:txBody>
          <a:bodyPr anchor="t">
            <a:normAutofit/>
          </a:bodyPr>
          <a:lstStyle/>
          <a:p>
            <a:r>
              <a:rPr lang="en-IN" sz="3500"/>
              <a:t>Connection to Broader Discussions</a:t>
            </a:r>
          </a:p>
        </p:txBody>
      </p:sp>
      <p:sp>
        <p:nvSpPr>
          <p:cNvPr id="3" name="Content Placeholder 2"/>
          <p:cNvSpPr>
            <a:spLocks noGrp="1"/>
          </p:cNvSpPr>
          <p:nvPr>
            <p:ph idx="1"/>
          </p:nvPr>
        </p:nvSpPr>
        <p:spPr>
          <a:xfrm>
            <a:off x="3886203" y="1676400"/>
            <a:ext cx="4586465" cy="3505200"/>
          </a:xfrm>
        </p:spPr>
        <p:txBody>
          <a:bodyPr>
            <a:noAutofit/>
          </a:bodyPr>
          <a:lstStyle/>
          <a:p>
            <a:r>
              <a:rPr lang="en-IN" sz="1050" dirty="0">
                <a:latin typeface="Corbel" panose="020B0503020204020204" pitchFamily="34" charset="0"/>
              </a:rPr>
              <a:t>Bowen's ideas complement research on student engagement, flipped classrooms, and active learning. His work is relevant to the evolving role of technology in education.</a:t>
            </a:r>
          </a:p>
          <a:p>
            <a:pPr>
              <a:buFont typeface="+mj-lt"/>
              <a:buAutoNum type="arabicPeriod"/>
            </a:pPr>
            <a:r>
              <a:rPr lang="en-IN" sz="1050" dirty="0">
                <a:effectLst/>
                <a:latin typeface="Corbel" panose="020B0503020204020204" pitchFamily="34" charset="0"/>
              </a:rPr>
              <a:t>Hu, Y. L., Hung, C. H., &amp; Ching, G. S. (2015). Student-faculty interaction: Mediating between student engagement factors and educational outcome gains. </a:t>
            </a:r>
            <a:r>
              <a:rPr lang="en-IN" sz="1050" i="1" dirty="0">
                <a:effectLst/>
                <a:latin typeface="Corbel" panose="020B0503020204020204" pitchFamily="34" charset="0"/>
              </a:rPr>
              <a:t>Journal of Research Studies in Education</a:t>
            </a:r>
            <a:r>
              <a:rPr lang="en-IN" sz="1050" dirty="0">
                <a:effectLst/>
                <a:latin typeface="Corbel" panose="020B0503020204020204" pitchFamily="34" charset="0"/>
              </a:rPr>
              <a:t>. </a:t>
            </a:r>
          </a:p>
          <a:p>
            <a:pPr>
              <a:buFont typeface="+mj-lt"/>
              <a:buAutoNum type="arabicPeriod"/>
            </a:pPr>
            <a:r>
              <a:rPr lang="en-IN" sz="1050" dirty="0">
                <a:effectLst/>
                <a:latin typeface="Corbel" panose="020B0503020204020204" pitchFamily="34" charset="0"/>
              </a:rPr>
              <a:t>Rhoades, G. (2012). Faculty engagement to enhance student attainment. </a:t>
            </a:r>
            <a:r>
              <a:rPr lang="en-IN" sz="1050" i="1" dirty="0">
                <a:effectLst/>
                <a:latin typeface="Corbel" panose="020B0503020204020204" pitchFamily="34" charset="0"/>
              </a:rPr>
              <a:t>National Commission on Higher Education Attainment</a:t>
            </a:r>
            <a:r>
              <a:rPr lang="en-IN" sz="1050" dirty="0">
                <a:effectLst/>
                <a:latin typeface="Corbel" panose="020B0503020204020204" pitchFamily="34" charset="0"/>
              </a:rPr>
              <a:t>. </a:t>
            </a:r>
          </a:p>
          <a:p>
            <a:pPr>
              <a:buFont typeface="+mj-lt"/>
              <a:buAutoNum type="arabicPeriod"/>
            </a:pPr>
            <a:r>
              <a:rPr lang="en-IN" sz="1050" dirty="0">
                <a:effectLst/>
                <a:latin typeface="Corbel" panose="020B0503020204020204" pitchFamily="34" charset="0"/>
              </a:rPr>
              <a:t>Laird, T. F. N., &amp; </a:t>
            </a:r>
            <a:r>
              <a:rPr lang="en-IN" sz="1050" dirty="0" err="1">
                <a:effectLst/>
                <a:latin typeface="Corbel" panose="020B0503020204020204" pitchFamily="34" charset="0"/>
              </a:rPr>
              <a:t>Kuh</a:t>
            </a:r>
            <a:r>
              <a:rPr lang="en-IN" sz="1050" dirty="0">
                <a:effectLst/>
                <a:latin typeface="Corbel" panose="020B0503020204020204" pitchFamily="34" charset="0"/>
              </a:rPr>
              <a:t>, G. D. (2005). Student experiences with information technology and their relationship to other aspects of student engagement. </a:t>
            </a:r>
            <a:r>
              <a:rPr lang="en-IN" sz="1050" i="1" dirty="0">
                <a:effectLst/>
                <a:latin typeface="Corbel" panose="020B0503020204020204" pitchFamily="34" charset="0"/>
              </a:rPr>
              <a:t>Research in Higher Education</a:t>
            </a:r>
            <a:r>
              <a:rPr lang="en-IN" sz="1050" dirty="0">
                <a:effectLst/>
                <a:latin typeface="Corbel" panose="020B0503020204020204" pitchFamily="34" charset="0"/>
              </a:rPr>
              <a:t>, 46(2), 211-233. DOI: 10.1007/s11162-004-1600-y. </a:t>
            </a:r>
          </a:p>
          <a:p>
            <a:pPr>
              <a:buFont typeface="+mj-lt"/>
              <a:buAutoNum type="arabicPeriod"/>
            </a:pPr>
            <a:r>
              <a:rPr lang="en-IN" sz="1050" dirty="0">
                <a:effectLst/>
                <a:latin typeface="Corbel" panose="020B0503020204020204" pitchFamily="34" charset="0"/>
              </a:rPr>
              <a:t>Leslie, H. J. (2020). Trifecta of Student Engagement: A framework for an online teaching professional development course for faculty in higher education. </a:t>
            </a:r>
            <a:r>
              <a:rPr lang="en-IN" sz="1050" i="1" dirty="0">
                <a:effectLst/>
                <a:latin typeface="Corbel" panose="020B0503020204020204" pitchFamily="34" charset="0"/>
              </a:rPr>
              <a:t>Journal of Research in Innovative Teaching &amp; Learning</a:t>
            </a:r>
            <a:r>
              <a:rPr lang="en-IN" sz="1050" dirty="0">
                <a:effectLst/>
                <a:latin typeface="Corbel" panose="020B0503020204020204" pitchFamily="34" charset="0"/>
              </a:rPr>
              <a:t>. DOI: 10.1108/JRIT-10-2018-0024. </a:t>
            </a:r>
          </a:p>
          <a:p>
            <a:pPr>
              <a:buFont typeface="+mj-lt"/>
              <a:buAutoNum type="arabicPeriod"/>
            </a:pPr>
            <a:r>
              <a:rPr lang="en-IN" sz="1050" dirty="0">
                <a:effectLst/>
                <a:latin typeface="Corbel" panose="020B0503020204020204" pitchFamily="34" charset="0"/>
              </a:rPr>
              <a:t>de </a:t>
            </a:r>
            <a:r>
              <a:rPr lang="en-IN" sz="1050" dirty="0" err="1">
                <a:effectLst/>
                <a:latin typeface="Corbel" panose="020B0503020204020204" pitchFamily="34" charset="0"/>
              </a:rPr>
              <a:t>Borba</a:t>
            </a:r>
            <a:r>
              <a:rPr lang="en-IN" sz="1050" dirty="0">
                <a:effectLst/>
                <a:latin typeface="Corbel" panose="020B0503020204020204" pitchFamily="34" charset="0"/>
              </a:rPr>
              <a:t>, G. S., Alves, I. M., &amp; Campagnolo, P. D. B. (2020). How learning spaces can collaborate with student engagement and enhance student-faculty interaction in higher education. </a:t>
            </a:r>
            <a:r>
              <a:rPr lang="en-IN" sz="1050" i="1" dirty="0">
                <a:effectLst/>
                <a:latin typeface="Corbel" panose="020B0503020204020204" pitchFamily="34" charset="0"/>
              </a:rPr>
              <a:t>Innovative Higher Education</a:t>
            </a:r>
            <a:r>
              <a:rPr lang="en-IN" sz="1050" dirty="0">
                <a:effectLst/>
                <a:latin typeface="Corbel" panose="020B0503020204020204" pitchFamily="34" charset="0"/>
              </a:rPr>
              <a:t>, 45(3), 219-233. DOI: 10.1007/s10755-019-09483-9. </a:t>
            </a:r>
          </a:p>
          <a:p>
            <a:endParaRPr lang="en-IN" sz="1050" dirty="0">
              <a:latin typeface="Corbel" panose="020B0503020204020204" pitchFamily="34"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D8C3AFD7-4CCE-484E-84C6-80FB3E3E209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600700" y="0"/>
            <a:ext cx="3543300" cy="6858000"/>
            <a:chOff x="7467600" y="0"/>
            <a:chExt cx="4724400" cy="6858000"/>
          </a:xfrm>
        </p:grpSpPr>
        <p:sp>
          <p:nvSpPr>
            <p:cNvPr id="11" name="Rectangle 10">
              <a:extLst>
                <a:ext uri="{FF2B5EF4-FFF2-40B4-BE49-F238E27FC236}">
                  <a16:creationId xmlns:a16="http://schemas.microsoft.com/office/drawing/2014/main" id="{490C807E-560D-4B1E-8911-1B0B4631F6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CCC1DF5-83E7-46A1-8737-18B5AA0F147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02114E49-C077-4083-B5C1-6A6E70F4D9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00700" y="1"/>
            <a:ext cx="35433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990600"/>
            <a:ext cx="69723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p:cNvSpPr>
            <a:spLocks noGrp="1"/>
          </p:cNvSpPr>
          <p:nvPr>
            <p:ph type="title"/>
          </p:nvPr>
        </p:nvSpPr>
        <p:spPr>
          <a:xfrm>
            <a:off x="514350" y="1676400"/>
            <a:ext cx="5086350" cy="1216153"/>
          </a:xfrm>
        </p:spPr>
        <p:txBody>
          <a:bodyPr anchor="t">
            <a:normAutofit/>
          </a:bodyPr>
          <a:lstStyle/>
          <a:p>
            <a:r>
              <a:rPr lang="en-IN" sz="3500"/>
              <a:t>Why Does It Matter?</a:t>
            </a:r>
          </a:p>
        </p:txBody>
      </p:sp>
      <p:sp>
        <p:nvSpPr>
          <p:cNvPr id="3" name="Content Placeholder 2"/>
          <p:cNvSpPr>
            <a:spLocks noGrp="1"/>
          </p:cNvSpPr>
          <p:nvPr>
            <p:ph idx="1"/>
          </p:nvPr>
        </p:nvSpPr>
        <p:spPr>
          <a:xfrm>
            <a:off x="514350" y="2702053"/>
            <a:ext cx="6103426" cy="2861839"/>
          </a:xfrm>
        </p:spPr>
        <p:txBody>
          <a:bodyPr>
            <a:noAutofit/>
          </a:bodyPr>
          <a:lstStyle/>
          <a:p>
            <a:r>
              <a:rPr lang="en-IN" sz="1600" dirty="0">
                <a:latin typeface="+mj-lt"/>
              </a:rPr>
              <a:t>The book addresses the need to adapt higher education to the digital age while preserving the benefits of in-person education. It offers a framework for enhancing student learning and sustaining traditional universities.</a:t>
            </a:r>
          </a:p>
          <a:p>
            <a:r>
              <a:rPr lang="en-IN" sz="1600" dirty="0">
                <a:effectLst/>
                <a:latin typeface="+mj-lt"/>
              </a:rPr>
              <a:t>Bowen finds that integrating technology outside the classroom can significantly enhance student engagement and learning outcomes. His findings suggest that when students come to class prepared, having engaged with the material beforehand, they are more likely to participate actively and benefit from the direct interaction with their peers and instructors.</a:t>
            </a:r>
          </a:p>
          <a:p>
            <a:endParaRPr lang="en-IN" sz="1600" dirty="0">
              <a:latin typeface="+mj-lt"/>
            </a:endParaRP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113</TotalTime>
  <Words>2323</Words>
  <Application>Microsoft Macintosh PowerPoint</Application>
  <PresentationFormat>On-screen Show (4:3)</PresentationFormat>
  <Paragraphs>244</Paragraphs>
  <Slides>14</Slides>
  <Notes>10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14</vt:i4>
      </vt:variant>
    </vt:vector>
  </HeadingPairs>
  <TitlesOfParts>
    <vt:vector size="21" baseType="lpstr">
      <vt:lpstr>Aptos</vt:lpstr>
      <vt:lpstr>Arial</vt:lpstr>
      <vt:lpstr>Calibri</vt:lpstr>
      <vt:lpstr>Corbel</vt:lpstr>
      <vt:lpstr>Helvetica Neue</vt:lpstr>
      <vt:lpstr>Menlo</vt:lpstr>
      <vt:lpstr>Office Theme</vt:lpstr>
      <vt:lpstr>PowerPoint Presentation</vt:lpstr>
      <vt:lpstr>Research Question</vt:lpstr>
      <vt:lpstr>Central Theme</vt:lpstr>
      <vt:lpstr>Main Theory and Argument</vt:lpstr>
      <vt:lpstr>Book Structure</vt:lpstr>
      <vt:lpstr>Important Terms and Definitions</vt:lpstr>
      <vt:lpstr>Hypotheses/Observable Implications</vt:lpstr>
      <vt:lpstr>Connection to Broader Discussions</vt:lpstr>
      <vt:lpstr>Why Does It Matter?</vt:lpstr>
      <vt:lpstr>Relevant Audience</vt:lpstr>
      <vt:lpstr>Most Interesting Aspects</vt:lpstr>
      <vt:lpstr>Applications</vt:lpstr>
      <vt:lpstr>Critiques and Fixes</vt:lpstr>
      <vt:lpstr>Overall Assessment</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subject/>
  <dc:creator/>
  <cp:keywords/>
  <dc:description>generated using python-pptx</dc:description>
  <cp:lastModifiedBy>Sonali Singh</cp:lastModifiedBy>
  <cp:revision>6</cp:revision>
  <dcterms:created xsi:type="dcterms:W3CDTF">2013-01-27T09:14:16Z</dcterms:created>
  <dcterms:modified xsi:type="dcterms:W3CDTF">2024-05-15T15:29:28Z</dcterms:modified>
  <cp:category/>
</cp:coreProperties>
</file>